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66" r:id="rId2"/>
    <p:sldId id="675" r:id="rId3"/>
    <p:sldId id="290" r:id="rId4"/>
    <p:sldId id="291" r:id="rId5"/>
    <p:sldId id="292" r:id="rId6"/>
    <p:sldId id="678" r:id="rId7"/>
    <p:sldId id="701" r:id="rId8"/>
    <p:sldId id="686" r:id="rId9"/>
    <p:sldId id="684" r:id="rId10"/>
    <p:sldId id="685" r:id="rId11"/>
    <p:sldId id="674" r:id="rId12"/>
    <p:sldId id="696" r:id="rId13"/>
    <p:sldId id="423" r:id="rId14"/>
    <p:sldId id="676" r:id="rId15"/>
    <p:sldId id="709" r:id="rId16"/>
    <p:sldId id="687" r:id="rId17"/>
    <p:sldId id="688" r:id="rId18"/>
    <p:sldId id="327" r:id="rId19"/>
    <p:sldId id="329" r:id="rId20"/>
    <p:sldId id="330" r:id="rId21"/>
    <p:sldId id="331" r:id="rId22"/>
    <p:sldId id="332" r:id="rId23"/>
    <p:sldId id="333" r:id="rId24"/>
    <p:sldId id="334" r:id="rId25"/>
    <p:sldId id="336" r:id="rId26"/>
    <p:sldId id="338" r:id="rId27"/>
    <p:sldId id="339" r:id="rId28"/>
    <p:sldId id="341" r:id="rId29"/>
    <p:sldId id="307" r:id="rId30"/>
    <p:sldId id="710" r:id="rId31"/>
    <p:sldId id="708" r:id="rId32"/>
    <p:sldId id="344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7" r:id="rId50"/>
    <p:sldId id="356" r:id="rId51"/>
    <p:sldId id="359" r:id="rId52"/>
    <p:sldId id="362" r:id="rId53"/>
    <p:sldId id="592" r:id="rId54"/>
    <p:sldId id="702" r:id="rId55"/>
    <p:sldId id="691" r:id="rId56"/>
    <p:sldId id="698" r:id="rId57"/>
    <p:sldId id="692" r:id="rId58"/>
    <p:sldId id="707" r:id="rId59"/>
    <p:sldId id="693" r:id="rId60"/>
    <p:sldId id="695" r:id="rId61"/>
    <p:sldId id="699" r:id="rId62"/>
    <p:sldId id="700" r:id="rId63"/>
    <p:sldId id="697" r:id="rId64"/>
    <p:sldId id="596" r:id="rId65"/>
    <p:sldId id="302" r:id="rId66"/>
    <p:sldId id="651" r:id="rId67"/>
    <p:sldId id="652" r:id="rId68"/>
    <p:sldId id="588" r:id="rId69"/>
    <p:sldId id="464" r:id="rId70"/>
    <p:sldId id="471" r:id="rId71"/>
    <p:sldId id="671" r:id="rId72"/>
    <p:sldId id="672" r:id="rId73"/>
    <p:sldId id="654" r:id="rId74"/>
    <p:sldId id="539" r:id="rId75"/>
  </p:sldIdLst>
  <p:sldSz cx="9144000" cy="6858000" type="screen4x3"/>
  <p:notesSz cx="6735763" cy="9869488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753C"/>
    <a:srgbClr val="333333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3474" autoAdjust="0"/>
  </p:normalViewPr>
  <p:slideViewPr>
    <p:cSldViewPr>
      <p:cViewPr varScale="1">
        <p:scale>
          <a:sx n="95" d="100"/>
          <a:sy n="95" d="100"/>
        </p:scale>
        <p:origin x="235" y="53"/>
      </p:cViewPr>
      <p:guideLst>
        <p:guide orient="horz" pos="300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388"/>
    </p:cViewPr>
  </p:sorterViewPr>
  <p:notesViewPr>
    <p:cSldViewPr>
      <p:cViewPr varScale="1">
        <p:scale>
          <a:sx n="75" d="100"/>
          <a:sy n="75" d="100"/>
        </p:scale>
        <p:origin x="-3336" y="-96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031" cy="492939"/>
          </a:xfrm>
          <a:prstGeom prst="rect">
            <a:avLst/>
          </a:prstGeom>
        </p:spPr>
        <p:txBody>
          <a:bodyPr vert="horz" lIns="94878" tIns="47439" rIns="94878" bIns="47439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15227" y="0"/>
            <a:ext cx="2919031" cy="492939"/>
          </a:xfrm>
          <a:prstGeom prst="rect">
            <a:avLst/>
          </a:prstGeom>
        </p:spPr>
        <p:txBody>
          <a:bodyPr vert="horz" lIns="94878" tIns="47439" rIns="94878" bIns="47439" rtlCol="0"/>
          <a:lstStyle>
            <a:lvl1pPr algn="r">
              <a:defRPr sz="1200"/>
            </a:lvl1pPr>
          </a:lstStyle>
          <a:p>
            <a:pPr>
              <a:defRPr/>
            </a:pPr>
            <a:fld id="{E778DDD8-8172-44D2-A30E-8CD7D8E8EC85}" type="datetimeFigureOut">
              <a:rPr lang="hu-HU"/>
              <a:pPr>
                <a:defRPr/>
              </a:pPr>
              <a:t>2020. 12. 08.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375018"/>
            <a:ext cx="2919031" cy="492939"/>
          </a:xfrm>
          <a:prstGeom prst="rect">
            <a:avLst/>
          </a:prstGeom>
        </p:spPr>
        <p:txBody>
          <a:bodyPr vert="horz" lIns="94878" tIns="47439" rIns="94878" bIns="4743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15227" y="9375018"/>
            <a:ext cx="2919031" cy="492939"/>
          </a:xfrm>
          <a:prstGeom prst="rect">
            <a:avLst/>
          </a:prstGeom>
        </p:spPr>
        <p:txBody>
          <a:bodyPr vert="horz" lIns="94878" tIns="47439" rIns="94878" bIns="47439" rtlCol="0" anchor="b"/>
          <a:lstStyle>
            <a:lvl1pPr algn="r">
              <a:defRPr sz="1200"/>
            </a:lvl1pPr>
          </a:lstStyle>
          <a:p>
            <a:pPr>
              <a:defRPr/>
            </a:pPr>
            <a:fld id="{670E87A9-765D-4543-9476-5C0B56227E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1381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031" cy="49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39" rIns="94878" bIns="474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227" y="0"/>
            <a:ext cx="2919031" cy="49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39" rIns="94878" bIns="474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2363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76" y="4687509"/>
            <a:ext cx="5389213" cy="444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39" rIns="94878" bIns="47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5018"/>
            <a:ext cx="2919031" cy="49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39" rIns="94878" bIns="474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227" y="9375018"/>
            <a:ext cx="2919031" cy="49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78" tIns="47439" rIns="94878" bIns="4743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CEF801A-BD99-4052-BF47-7558EC9DE0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4872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1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5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12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34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212EB-CF73-4F95-8A95-C4690D97C9C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687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14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29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15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31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mŰ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801A-BD99-4052-BF47-7558EC9DE058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4095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 b="1">
                <a:latin typeface="Arial" charset="0"/>
              </a:rPr>
              <a:t>New sustainable urban district</a:t>
            </a:r>
            <a:r>
              <a:rPr lang="en-US" altLang="hu-HU" b="1">
                <a:latin typeface="Arial" charset="0"/>
              </a:rPr>
              <a:t> next to the downtown area</a:t>
            </a:r>
            <a:r>
              <a:rPr lang="hu-HU" altLang="hu-HU" b="1">
                <a:latin typeface="Arial" charset="0"/>
              </a:rPr>
              <a:t>		various forms of housing 	900 residential units, workplaces, libraries, restaurants, cafes etc.	Connection to the water to the sea (Öresund bridge)</a:t>
            </a:r>
          </a:p>
          <a:p>
            <a:pPr eaLnBrk="1" hangingPunct="1"/>
            <a:endParaRPr lang="hu-HU" altLang="hu-HU">
              <a:latin typeface="Arial" charset="0"/>
            </a:endParaRPr>
          </a:p>
        </p:txBody>
      </p:sp>
      <p:sp>
        <p:nvSpPr>
          <p:cNvPr id="8192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3E095-B265-42F9-ADDA-F05666BE655D}" type="slidenum">
              <a:rPr lang="hu-HU" altLang="hu-HU" smtClean="0">
                <a:latin typeface="Arial" charset="0"/>
              </a:rPr>
              <a:pPr/>
              <a:t>18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85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City of the future	high standard of design	sustainability is the key concept</a:t>
            </a:r>
          </a:p>
        </p:txBody>
      </p:sp>
      <p:sp>
        <p:nvSpPr>
          <p:cNvPr id="8397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74C4AF-3E0B-49E5-B21B-796114A2F866}" type="slidenum">
              <a:rPr lang="hu-HU" altLang="hu-HU" smtClean="0">
                <a:latin typeface="Arial" charset="0"/>
              </a:rPr>
              <a:pPr/>
              <a:t>19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59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Inner spaces of some blocks are rich in vegetation</a:t>
            </a:r>
          </a:p>
        </p:txBody>
      </p:sp>
      <p:sp>
        <p:nvSpPr>
          <p:cNvPr id="8499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AB106-FB72-4472-A79D-6D2179C4A816}" type="slidenum">
              <a:rPr lang="hu-HU" altLang="hu-HU" smtClean="0">
                <a:latin typeface="Arial" charset="0"/>
              </a:rPr>
              <a:pPr/>
              <a:t>20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00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Water is the major element of the character of the disrict</a:t>
            </a:r>
          </a:p>
        </p:txBody>
      </p:sp>
      <p:sp>
        <p:nvSpPr>
          <p:cNvPr id="8602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B0706-947C-417F-AD06-02A074DB5BBE}" type="slidenum">
              <a:rPr lang="hu-HU" altLang="hu-HU" smtClean="0">
                <a:latin typeface="Arial" charset="0"/>
              </a:rPr>
              <a:pPr/>
              <a:t>21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157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Various biotops -biodiversity</a:t>
            </a:r>
          </a:p>
        </p:txBody>
      </p:sp>
      <p:sp>
        <p:nvSpPr>
          <p:cNvPr id="870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87EB73-6E18-448F-915C-3E0583C1BDF6}" type="slidenum">
              <a:rPr lang="hu-HU" altLang="hu-HU" smtClean="0">
                <a:latin typeface="Arial" charset="0"/>
              </a:rPr>
              <a:pPr/>
              <a:t>22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7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2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85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These artificial ponds are the main elements of the green space system</a:t>
            </a:r>
          </a:p>
        </p:txBody>
      </p:sp>
      <p:sp>
        <p:nvSpPr>
          <p:cNvPr id="8806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E4D35-E5CC-4DDB-BCEE-A7E709343DB9}" type="slidenum">
              <a:rPr lang="hu-HU" altLang="hu-HU" smtClean="0">
                <a:latin typeface="Arial" charset="0"/>
              </a:rPr>
              <a:pPr/>
              <a:t>23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09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B714E-7392-4EC4-8E4C-90DEC5A82E2A}" type="slidenum">
              <a:rPr lang="hu-HU" altLang="hu-HU" smtClean="0">
                <a:latin typeface="Arial" charset="0"/>
              </a:rPr>
              <a:pPr/>
              <a:t>29</a:t>
            </a:fld>
            <a:endParaRPr lang="hu-HU" altLang="hu-HU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A felszíni vízkezelésnek ~50%-al nagyobb a helyigénye a hagyományos felszín alatti megoldásokkal szemben</a:t>
            </a:r>
          </a:p>
        </p:txBody>
      </p:sp>
    </p:spTree>
    <p:extLst>
      <p:ext uri="{BB962C8B-B14F-4D97-AF65-F5344CB8AC3E}">
        <p14:creationId xmlns:p14="http://schemas.microsoft.com/office/powerpoint/2010/main" val="2397439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30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76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C406E-0887-4CA5-8C61-186D6F87B0A3}" type="slidenum">
              <a:rPr lang="hu-HU" altLang="hu-HU" smtClean="0">
                <a:latin typeface="Arial" charset="0"/>
              </a:rPr>
              <a:pPr/>
              <a:t>31</a:t>
            </a:fld>
            <a:endParaRPr lang="hu-HU" altLang="hu-HU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 dirty="0">
                <a:latin typeface="Arial" charset="0"/>
              </a:rPr>
              <a:t>The </a:t>
            </a:r>
            <a:r>
              <a:rPr lang="hu-HU" altLang="hu-HU" dirty="0" err="1">
                <a:latin typeface="Arial" charset="0"/>
              </a:rPr>
              <a:t>existing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green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buffer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strip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along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the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street</a:t>
            </a:r>
            <a:r>
              <a:rPr lang="hu-HU" altLang="hu-HU" dirty="0">
                <a:latin typeface="Arial" charset="0"/>
              </a:rPr>
              <a:t> is </a:t>
            </a:r>
            <a:r>
              <a:rPr lang="hu-HU" altLang="hu-HU" dirty="0" err="1">
                <a:latin typeface="Arial" charset="0"/>
              </a:rPr>
              <a:t>big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enough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to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handling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the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surface</a:t>
            </a:r>
            <a:r>
              <a:rPr lang="hu-HU" altLang="hu-HU" dirty="0">
                <a:latin typeface="Arial" charset="0"/>
              </a:rPr>
              <a:t> </a:t>
            </a:r>
            <a:r>
              <a:rPr lang="hu-HU" altLang="hu-HU" dirty="0" err="1">
                <a:latin typeface="Arial" charset="0"/>
              </a:rPr>
              <a:t>runoff</a:t>
            </a:r>
            <a:endParaRPr lang="hu-HU" altLang="hu-HU" dirty="0">
              <a:latin typeface="Arial" charset="0"/>
            </a:endParaRPr>
          </a:p>
          <a:p>
            <a:pPr eaLnBrk="1" hangingPunct="1"/>
            <a:endParaRPr lang="hu-HU" altLang="hu-H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465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Meandering swale take up the most of the runoff by infiltration	the traditional street inlets to sewer system was blocked and stw. Was led to the swale</a:t>
            </a:r>
          </a:p>
        </p:txBody>
      </p:sp>
      <p:sp>
        <p:nvSpPr>
          <p:cNvPr id="942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D9DC2-F9DF-47F2-8B32-2F4C5807FFC3}" type="slidenum">
              <a:rPr lang="hu-HU" altLang="hu-HU" smtClean="0">
                <a:latin typeface="Arial" charset="0"/>
              </a:rPr>
              <a:pPr/>
              <a:t>32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51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Por stonefillig</a:t>
            </a:r>
          </a:p>
        </p:txBody>
      </p:sp>
      <p:sp>
        <p:nvSpPr>
          <p:cNvPr id="7987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FA9E9-6E70-4647-8399-0608FFB958E7}" type="slidenum">
              <a:rPr lang="hu-HU" altLang="hu-HU" smtClean="0">
                <a:latin typeface="Arial" charset="0"/>
              </a:rPr>
              <a:pPr/>
              <a:t>39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34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Dry-pond</a:t>
            </a:r>
          </a:p>
        </p:txBody>
      </p:sp>
      <p:sp>
        <p:nvSpPr>
          <p:cNvPr id="8090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ED2BB-5E16-4729-AE5A-B39B03647BF6}" type="slidenum">
              <a:rPr lang="hu-HU" altLang="hu-HU" smtClean="0">
                <a:latin typeface="Arial" charset="0"/>
              </a:rPr>
              <a:pPr/>
              <a:t>40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73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for exceptional runoff events water in the swale can run out  into an adjacent park</a:t>
            </a:r>
          </a:p>
          <a:p>
            <a:pPr eaLnBrk="1" hangingPunct="1"/>
            <a:endParaRPr lang="hu-HU" altLang="hu-HU">
              <a:latin typeface="Arial" charset="0"/>
            </a:endParaRPr>
          </a:p>
        </p:txBody>
      </p:sp>
      <p:sp>
        <p:nvSpPr>
          <p:cNvPr id="952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8673-756B-42E1-A387-337CD760C533}" type="slidenum">
              <a:rPr lang="hu-HU" altLang="hu-HU" smtClean="0">
                <a:latin typeface="Arial" charset="0"/>
              </a:rPr>
              <a:pPr/>
              <a:t>41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93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This prevent protests from the residents as well as it give the vegetation time to get eestabilished</a:t>
            </a:r>
          </a:p>
        </p:txBody>
      </p:sp>
      <p:sp>
        <p:nvSpPr>
          <p:cNvPr id="962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871C4-0BF1-48CA-9949-BA22B600C345}" type="slidenum">
              <a:rPr lang="hu-HU" altLang="hu-HU" smtClean="0">
                <a:latin typeface="Arial" charset="0"/>
              </a:rPr>
              <a:pPr/>
              <a:t>43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84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B8506-C224-4755-B099-B79E5725AF36}" type="slidenum">
              <a:rPr lang="hu-HU" altLang="hu-HU" smtClean="0">
                <a:latin typeface="Arial" charset="0"/>
              </a:rPr>
              <a:pPr/>
              <a:t>45</a:t>
            </a:fld>
            <a:endParaRPr lang="hu-HU" altLang="hu-HU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Fence against rabbits &gt; plantation cause quicker result</a:t>
            </a:r>
          </a:p>
          <a:p>
            <a:pPr eaLnBrk="1" hangingPunct="1"/>
            <a:r>
              <a:rPr lang="hu-HU" altLang="hu-HU">
                <a:latin typeface="Arial" charset="0"/>
              </a:rPr>
              <a:t>Plants need 3 years to reach the maximal efficiency (cleaning the water)</a:t>
            </a:r>
          </a:p>
        </p:txBody>
      </p:sp>
    </p:spTree>
    <p:extLst>
      <p:ext uri="{BB962C8B-B14F-4D97-AF65-F5344CB8AC3E}">
        <p14:creationId xmlns:p14="http://schemas.microsoft.com/office/powerpoint/2010/main" val="58875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212EB-CF73-4F95-8A95-C4690D97C9C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3730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wetland</a:t>
            </a:r>
          </a:p>
        </p:txBody>
      </p:sp>
      <p:sp>
        <p:nvSpPr>
          <p:cNvPr id="9830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A5485-7B09-4C21-AEB2-B8F2801555ED}" type="slidenum">
              <a:rPr lang="hu-HU" altLang="hu-HU" smtClean="0">
                <a:latin typeface="Arial" charset="0"/>
              </a:rPr>
              <a:pPr/>
              <a:t>48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859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Raised edges</a:t>
            </a:r>
          </a:p>
        </p:txBody>
      </p:sp>
      <p:sp>
        <p:nvSpPr>
          <p:cNvPr id="10445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DE994-105A-47F9-BAC3-0605EB078121}" type="slidenum">
              <a:rPr lang="hu-HU" altLang="hu-HU" smtClean="0">
                <a:latin typeface="Arial" charset="0"/>
              </a:rPr>
              <a:pPr/>
              <a:t>50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36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Underground system of stormwater </a:t>
            </a:r>
          </a:p>
        </p:txBody>
      </p:sp>
      <p:sp>
        <p:nvSpPr>
          <p:cNvPr id="10547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B801A-70A6-46DD-9BD1-3F9FA980B9F1}" type="slidenum">
              <a:rPr lang="hu-HU" altLang="hu-HU" smtClean="0">
                <a:latin typeface="Arial" charset="0"/>
              </a:rPr>
              <a:pPr/>
              <a:t>51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43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31179-E9A0-4283-A9B0-50F8D77F496F}" type="slidenum">
              <a:rPr lang="hu-HU" altLang="hu-HU" smtClean="0">
                <a:latin typeface="Arial" charset="0"/>
              </a:rPr>
              <a:pPr/>
              <a:t>53</a:t>
            </a:fld>
            <a:endParaRPr lang="hu-HU" altLang="hu-HU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Sustainable regeration of an urban … called Augustenborg. 	End of 40’s social problems, suffer of basement floods because of the overloaded combined sewer system –  aim is retain the 70% of the surface water</a:t>
            </a:r>
          </a:p>
        </p:txBody>
      </p:sp>
    </p:spTree>
    <p:extLst>
      <p:ext uri="{BB962C8B-B14F-4D97-AF65-F5344CB8AC3E}">
        <p14:creationId xmlns:p14="http://schemas.microsoft.com/office/powerpoint/2010/main" val="3757932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54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814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55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958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56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24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57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9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58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36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59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9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2253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804838" indent="-309553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238212" indent="-247642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733497" indent="-247642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228781" indent="-247642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724066" indent="-2476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3219351" indent="-2476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714636" indent="-2476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4209920" indent="-2476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fld id="{251BB03D-212B-4BFC-B7A9-87641D74E89F}" type="slidenum">
              <a:rPr lang="hu-HU" altLang="hu-HU" smtClean="0"/>
              <a:pPr/>
              <a:t>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82767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60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827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61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96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62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448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63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932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>
                <a:latin typeface="Arial" charset="0"/>
              </a:rPr>
              <a:t>Drainage ditch along the both sides of the road	Falusi környezetben még a hagyományos felszíni megoldások dominálnak</a:t>
            </a:r>
          </a:p>
        </p:txBody>
      </p:sp>
      <p:sp>
        <p:nvSpPr>
          <p:cNvPr id="1024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E34E1-706F-4004-8D6F-34E99685DBE3}" type="slidenum">
              <a:rPr lang="hu-HU" altLang="hu-HU" smtClean="0">
                <a:latin typeface="Arial" charset="0"/>
              </a:rPr>
              <a:pPr/>
              <a:t>64</a:t>
            </a:fld>
            <a:endParaRPr lang="hu-HU" alt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114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K</a:t>
            </a:r>
            <a:endParaRPr lang="hu-HU" dirty="0">
              <a:latin typeface="Arial" charset="0"/>
            </a:endParaRP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65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870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66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546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67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219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71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199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72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1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6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679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73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225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74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8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7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5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8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1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9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7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>
                <a:latin typeface="Arial" charset="0"/>
              </a:rPr>
              <a:t>Sötétebb szürke verzió végleges!</a:t>
            </a:r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F5797-9F92-4121-B9AD-CCB837632CD0}" type="slidenum">
              <a:rPr lang="hu-HU" smtClean="0">
                <a:latin typeface="Arial" charset="0"/>
                <a:cs typeface="Arial" charset="0"/>
              </a:rPr>
              <a:pPr/>
              <a:t>10</a:t>
            </a:fld>
            <a:endParaRPr lang="hu-H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3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E3B9A-06B0-42F9-A1EC-10A6F44AE2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5F81D-18BB-4CFB-B8E3-890C0280B2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B67F9-6370-42A2-A5AF-CB7193EED7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B9AFC-3531-406E-B0F6-DC2D11B4E4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53F7B-E13C-4753-A254-ABBDB07300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68BBA-9A49-4CBF-904B-C85C9F28A34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510CA-F6B4-4A2A-84C5-A7ED5D41361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DB5D4-3DC3-4837-999F-1A8C8697349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FB80E-3B05-4E99-9E64-EF019966E9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5A262-C11A-4D3B-8D21-AE90BBFEE6A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5034-4F92-48D0-AF23-E6C8D69CD06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4E40F-A693-4D9C-8DAF-292F0B014D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A57506A0-8EFC-428A-BB99-A885EEE1B8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hyperlink" Target="https://www.youtube.com/watch?v=kujf4BTL3pE" TargetMode="Externa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1.jpe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dapest.hu/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hyperlink" Target="https://www.mut.hu/?module=news&amp;action=getfile&amp;fid=182647" TargetMode="Externa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K1gXYoERGNM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-9525"/>
            <a:ext cx="507682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107504" y="5589240"/>
            <a:ext cx="892834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400" dirty="0"/>
              <a:t>Városi kékinfrastruktúra, városi zöldinfrastruktúra jógyakorlatok</a:t>
            </a:r>
            <a:endParaRPr lang="hu-HU" sz="2400" dirty="0">
              <a:latin typeface="Calibri" pitchFamily="34" charset="0"/>
            </a:endParaRPr>
          </a:p>
        </p:txBody>
      </p:sp>
      <p:sp>
        <p:nvSpPr>
          <p:cNvPr id="10" name="Alcím 2"/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107504" y="4797078"/>
            <a:ext cx="4319587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Báthoryné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Nagy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Ildikó Réka PhD</a:t>
            </a: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6" name="Picture 6" descr="london_arvi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6538" y="-23813"/>
            <a:ext cx="5097462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8" descr="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820891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Városi csapadékvíz-gazdálkodási gyakorlat  - pazarló!</a:t>
            </a:r>
          </a:p>
          <a:p>
            <a:pPr>
              <a:spcBef>
                <a:spcPct val="60000"/>
              </a:spcBef>
            </a:pPr>
            <a:endParaRPr lang="hu-HU" dirty="0"/>
          </a:p>
          <a:p>
            <a:pPr>
              <a:spcBef>
                <a:spcPct val="60000"/>
              </a:spcBef>
            </a:pPr>
            <a:r>
              <a:rPr lang="hu-HU" dirty="0"/>
              <a:t>Nem hatékony működés </a:t>
            </a:r>
          </a:p>
          <a:p>
            <a:pPr>
              <a:spcBef>
                <a:spcPct val="60000"/>
              </a:spcBef>
            </a:pPr>
            <a:r>
              <a:rPr lang="hu-HU" dirty="0"/>
              <a:t>(túlterhelt hálózatok, </a:t>
            </a:r>
          </a:p>
          <a:p>
            <a:pPr>
              <a:spcBef>
                <a:spcPct val="60000"/>
              </a:spcBef>
            </a:pPr>
            <a:r>
              <a:rPr lang="hu-HU" dirty="0"/>
              <a:t>nem elegendő kapacitás</a:t>
            </a:r>
          </a:p>
          <a:p>
            <a:pPr>
              <a:spcBef>
                <a:spcPct val="60000"/>
              </a:spcBef>
            </a:pPr>
            <a:r>
              <a:rPr lang="hu-HU" dirty="0"/>
              <a:t>drága működtetés)</a:t>
            </a:r>
          </a:p>
          <a:p>
            <a:pPr>
              <a:spcBef>
                <a:spcPct val="60000"/>
              </a:spcBef>
            </a:pPr>
            <a:r>
              <a:rPr lang="hu-HU" dirty="0"/>
              <a:t>		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11" name="Picture 5" descr="Hosszúréti-patak áradás XXI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10" y="1412776"/>
            <a:ext cx="5076825" cy="47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924342" y="5770494"/>
            <a:ext cx="9072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Hosszúréti-patak, Budapest</a:t>
            </a:r>
          </a:p>
        </p:txBody>
      </p:sp>
      <p:sp>
        <p:nvSpPr>
          <p:cNvPr id="14" name="Alcím 2">
            <a:extLst>
              <a:ext uri="{FF2B5EF4-FFF2-40B4-BE49-F238E27FC236}">
                <a16:creationId xmlns:a16="http://schemas.microsoft.com/office/drawing/2014/main" xmlns="" id="{65174F3E-3664-4E14-A870-EE726D2E7A7C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690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Kép 1" descr="ppt template 023_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27384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07504" y="188913"/>
            <a:ext cx="8642350" cy="60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</a:pPr>
            <a:r>
              <a:rPr lang="hu-HU" sz="2000" dirty="0"/>
              <a:t>			</a:t>
            </a:r>
          </a:p>
          <a:p>
            <a:pPr>
              <a:spcBef>
                <a:spcPct val="60000"/>
              </a:spcBef>
            </a:pPr>
            <a:endParaRPr lang="hu-HU" sz="2000" dirty="0"/>
          </a:p>
          <a:p>
            <a:pPr>
              <a:spcBef>
                <a:spcPct val="60000"/>
              </a:spcBef>
            </a:pPr>
            <a:r>
              <a:rPr lang="hu-HU" dirty="0"/>
              <a:t>Dr. </a:t>
            </a:r>
            <a:r>
              <a:rPr lang="hu-HU" dirty="0" err="1"/>
              <a:t>Várallyay</a:t>
            </a:r>
            <a:r>
              <a:rPr lang="hu-HU" dirty="0"/>
              <a:t> György </a:t>
            </a:r>
            <a:r>
              <a:rPr lang="hu-HU" dirty="0" smtClean="0"/>
              <a:t>talajtan professzor, akadémikus </a:t>
            </a:r>
            <a:r>
              <a:rPr lang="hu-HU" dirty="0"/>
              <a:t>szerint a leghatékonyabb „csapadékvíz-kezelő” és „klimatizáló” maga a jó szerkezetű talaj, amit </a:t>
            </a:r>
          </a:p>
          <a:p>
            <a:pPr>
              <a:spcBef>
                <a:spcPct val="60000"/>
              </a:spcBef>
            </a:pPr>
            <a:r>
              <a:rPr lang="hu-HU" sz="2000" dirty="0"/>
              <a:t>			</a:t>
            </a:r>
            <a:r>
              <a:rPr lang="hu-HU" sz="2000" b="1" dirty="0">
                <a:solidFill>
                  <a:srgbClr val="3B753C"/>
                </a:solidFill>
              </a:rPr>
              <a:t>t</a:t>
            </a:r>
            <a:r>
              <a:rPr lang="hu-HU" b="1" dirty="0">
                <a:solidFill>
                  <a:srgbClr val="3B753C"/>
                </a:solidFill>
              </a:rPr>
              <a:t>öbb szintes állandó zöld növényzet fed.</a:t>
            </a:r>
            <a:r>
              <a:rPr lang="hu-HU" dirty="0">
                <a:solidFill>
                  <a:srgbClr val="3B753C"/>
                </a:solidFill>
              </a:rPr>
              <a:t> </a:t>
            </a:r>
          </a:p>
          <a:p>
            <a:pPr>
              <a:spcBef>
                <a:spcPct val="60000"/>
              </a:spcBef>
            </a:pPr>
            <a:endParaRPr lang="hu-HU" dirty="0"/>
          </a:p>
          <a:p>
            <a:pPr>
              <a:spcBef>
                <a:spcPct val="60000"/>
              </a:spcBef>
            </a:pPr>
            <a:r>
              <a:rPr lang="hu-HU" dirty="0"/>
              <a:t>Azaz </a:t>
            </a:r>
            <a:r>
              <a:rPr lang="hu-HU" b="1" dirty="0"/>
              <a:t>parkok, kertek, erdők</a:t>
            </a:r>
            <a:r>
              <a:rPr lang="hu-HU" dirty="0"/>
              <a:t>, </a:t>
            </a:r>
            <a:r>
              <a:rPr lang="hu-HU" dirty="0" smtClean="0"/>
              <a:t>patakpartok, tópartok, gyümölcsfa </a:t>
            </a:r>
            <a:r>
              <a:rPr lang="hu-HU" dirty="0"/>
              <a:t>ültetvények, út menti zöld sávok, mezők </a:t>
            </a:r>
            <a:r>
              <a:rPr lang="hu-HU" dirty="0" smtClean="0"/>
              <a:t>zöldfelületi fejlesztésével </a:t>
            </a:r>
            <a:r>
              <a:rPr lang="hu-HU" dirty="0"/>
              <a:t>nemcsak a csapadékvízkezelés egy részét oldhatjuk meg, hanem számos más, a zöldfelület által nyújtott előnyhöz jutunk! </a:t>
            </a:r>
          </a:p>
          <a:p>
            <a:pPr>
              <a:spcBef>
                <a:spcPct val="60000"/>
              </a:spcBef>
            </a:pPr>
            <a:r>
              <a:rPr lang="hu-H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spcBef>
                <a:spcPct val="60000"/>
              </a:spcBef>
            </a:pPr>
            <a:r>
              <a:rPr lang="hu-HU" b="1" dirty="0">
                <a:solidFill>
                  <a:srgbClr val="74A254"/>
                </a:solidFill>
              </a:rPr>
              <a:t> </a:t>
            </a:r>
            <a:endParaRPr lang="hu-HU" b="1" dirty="0"/>
          </a:p>
          <a:p>
            <a:pPr>
              <a:spcBef>
                <a:spcPct val="60000"/>
              </a:spcBef>
            </a:pPr>
            <a:endParaRPr lang="hu-HU" b="1" dirty="0">
              <a:solidFill>
                <a:srgbClr val="74A254"/>
              </a:solidFill>
            </a:endParaRPr>
          </a:p>
          <a:p>
            <a:pPr>
              <a:spcBef>
                <a:spcPct val="60000"/>
              </a:spcBef>
            </a:pPr>
            <a:r>
              <a:rPr lang="hu-HU" dirty="0">
                <a:solidFill>
                  <a:srgbClr val="FF0000"/>
                </a:solidFill>
              </a:rPr>
              <a:t>	</a:t>
            </a:r>
            <a:endParaRPr lang="hu-HU" b="1" i="1" dirty="0">
              <a:solidFill>
                <a:srgbClr val="FF0000"/>
              </a:solidFill>
            </a:endParaRPr>
          </a:p>
          <a:p>
            <a:pPr>
              <a:spcBef>
                <a:spcPct val="60000"/>
              </a:spcBef>
            </a:pP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1438" y="200834"/>
            <a:ext cx="9501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rgbClr val="333333"/>
                </a:solidFill>
              </a:rPr>
              <a:t>Hatékony eszköz - települési zöld- és kékinfrastruktúra fejlesztése!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CBB12AC-762E-4296-B7E4-F8EF837AC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064"/>
            <a:ext cx="9144000" cy="2169763"/>
          </a:xfrm>
          <a:prstGeom prst="rect">
            <a:avLst/>
          </a:prstGeom>
        </p:spPr>
      </p:pic>
      <p:sp>
        <p:nvSpPr>
          <p:cNvPr id="7" name="Alcím 2">
            <a:extLst>
              <a:ext uri="{FF2B5EF4-FFF2-40B4-BE49-F238E27FC236}">
                <a16:creationId xmlns:a16="http://schemas.microsoft.com/office/drawing/2014/main" xmlns="" id="{07A98BD1-C223-40BE-92B1-3EC9F0B09F94}"/>
              </a:ext>
            </a:extLst>
          </p:cNvPr>
          <p:cNvSpPr txBox="1">
            <a:spLocks/>
          </p:cNvSpPr>
          <p:nvPr/>
        </p:nvSpPr>
        <p:spPr>
          <a:xfrm>
            <a:off x="827089" y="6381328"/>
            <a:ext cx="3168848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>
            <a:extLst>
              <a:ext uri="{FF2B5EF4-FFF2-40B4-BE49-F238E27FC236}">
                <a16:creationId xmlns:a16="http://schemas.microsoft.com/office/drawing/2014/main" xmlns="" id="{B5EAA1A9-0445-40DB-B08D-A59A110D80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91900"/>
            <a:ext cx="857256" cy="5934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890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 smtClean="0">
                <a:solidFill>
                  <a:srgbClr val="333333"/>
                </a:solidFill>
                <a:latin typeface="+mn-lt"/>
              </a:rPr>
              <a:t>CSAPADÉK</a:t>
            </a:r>
            <a:r>
              <a:rPr lang="hu-HU" b="1" dirty="0" smtClean="0">
                <a:solidFill>
                  <a:srgbClr val="333333"/>
                </a:solidFill>
                <a:latin typeface="+mn-lt"/>
              </a:rPr>
              <a:t>VÍZ-ÉRZÉKENY </a:t>
            </a:r>
            <a:r>
              <a:rPr lang="hu-HU" b="1" dirty="0">
                <a:solidFill>
                  <a:srgbClr val="333333"/>
                </a:solidFill>
                <a:latin typeface="+mn-lt"/>
              </a:rPr>
              <a:t>TERVEZÉS </a:t>
            </a:r>
            <a:endParaRPr lang="hu-HU" dirty="0"/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333333"/>
                </a:solidFill>
                <a:latin typeface="+mn-lt"/>
              </a:rPr>
              <a:t>Alapfeladatok</a:t>
            </a:r>
            <a:endParaRPr lang="hu-HU" b="1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" y="1484784"/>
            <a:ext cx="8942038" cy="3888432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C6A87011-9861-4536-A7EE-9A6D39147221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485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térkép látható&#10;&#10;Automatikusan generált leírás">
            <a:extLst>
              <a:ext uri="{FF2B5EF4-FFF2-40B4-BE49-F238E27FC236}">
                <a16:creationId xmlns:a16="http://schemas.microsoft.com/office/drawing/2014/main" xmlns="" id="{0E750717-F492-4D21-AF9F-BE160E01F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" y="506781"/>
            <a:ext cx="4865098" cy="5738807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xmlns="" id="{ED154F71-26D2-4DA7-86B3-CE5AC8C05A4F}"/>
              </a:ext>
            </a:extLst>
          </p:cNvPr>
          <p:cNvSpPr txBox="1">
            <a:spLocks/>
          </p:cNvSpPr>
          <p:nvPr/>
        </p:nvSpPr>
        <p:spPr bwMode="auto">
          <a:xfrm>
            <a:off x="5220072" y="0"/>
            <a:ext cx="3721034" cy="52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dirty="0">
              <a:cs typeface="Adobe Hebrew" panose="02040503050201020203" pitchFamily="18" charset="-79"/>
            </a:endParaRPr>
          </a:p>
          <a:p>
            <a:r>
              <a:rPr lang="hu-HU" dirty="0">
                <a:cs typeface="Adobe Hebrew" panose="02040503050201020203" pitchFamily="18" charset="-79"/>
              </a:rPr>
              <a:t>Budapest csapadékvízgazdálkodási térképe, amely a területi sajátosságok függvényében mutatja a </a:t>
            </a:r>
            <a:r>
              <a:rPr lang="hu-HU" dirty="0" err="1">
                <a:cs typeface="Adobe Hebrew" panose="02040503050201020203" pitchFamily="18" charset="-79"/>
              </a:rPr>
              <a:t>vízvisszartási</a:t>
            </a:r>
            <a:r>
              <a:rPr lang="hu-HU" dirty="0">
                <a:cs typeface="Adobe Hebrew" panose="02040503050201020203" pitchFamily="18" charset="-79"/>
              </a:rPr>
              <a:t>, szikkasztási és párologtatási potenciálokat.</a:t>
            </a:r>
          </a:p>
          <a:p>
            <a:endParaRPr lang="hu-HU" dirty="0">
              <a:cs typeface="Adobe Hebrew" panose="02040503050201020203" pitchFamily="18" charset="-79"/>
            </a:endParaRPr>
          </a:p>
          <a:p>
            <a:r>
              <a:rPr lang="hu-HU" dirty="0">
                <a:cs typeface="Adobe Hebrew" panose="02040503050201020203" pitchFamily="18" charset="-79"/>
              </a:rPr>
              <a:t>Figyelembe vett szempontok többek között a domborzat, a talaj, a beépítés jelleg, zöldfelületi borítottság. </a:t>
            </a:r>
          </a:p>
          <a:p>
            <a:endParaRPr lang="hu-HU" dirty="0">
              <a:cs typeface="Adobe Hebrew" panose="02040503050201020203" pitchFamily="18" charset="-79"/>
            </a:endParaRPr>
          </a:p>
          <a:p>
            <a:r>
              <a:rPr lang="hu-HU" dirty="0">
                <a:cs typeface="Adobe Hebrew" panose="02040503050201020203" pitchFamily="18" charset="-79"/>
              </a:rPr>
              <a:t>Már csak egy lépés, hogy az alaptérkép alapján kirajzolódó </a:t>
            </a:r>
            <a:r>
              <a:rPr lang="hu-HU" dirty="0" err="1">
                <a:cs typeface="Adobe Hebrew" panose="02040503050201020203" pitchFamily="18" charset="-79"/>
              </a:rPr>
              <a:t>zónáció</a:t>
            </a:r>
            <a:r>
              <a:rPr lang="hu-HU" dirty="0">
                <a:cs typeface="Adobe Hebrew" panose="02040503050201020203" pitchFamily="18" charset="-79"/>
              </a:rPr>
              <a:t> a </a:t>
            </a:r>
            <a:r>
              <a:rPr lang="hu-HU" dirty="0" err="1">
                <a:cs typeface="Adobe Hebrew" panose="02040503050201020203" pitchFamily="18" charset="-79"/>
              </a:rPr>
              <a:t>települérendezésben</a:t>
            </a:r>
            <a:r>
              <a:rPr lang="hu-HU" dirty="0">
                <a:cs typeface="Adobe Hebrew" panose="02040503050201020203" pitchFamily="18" charset="-79"/>
              </a:rPr>
              <a:t> is helyet kapjon!</a:t>
            </a:r>
          </a:p>
          <a:p>
            <a:endParaRPr lang="hu-HU" dirty="0">
              <a:cs typeface="Adobe Hebrew" panose="02040503050201020203" pitchFamily="18" charset="-79"/>
            </a:endParaRPr>
          </a:p>
          <a:p>
            <a:endParaRPr lang="hu-HU" sz="1200" dirty="0">
              <a:cs typeface="Adobe Hebrew" panose="02040503050201020203" pitchFamily="18" charset="-79"/>
            </a:endParaRPr>
          </a:p>
          <a:p>
            <a:r>
              <a:rPr lang="hu-HU" sz="1200" dirty="0">
                <a:cs typeface="Adobe Hebrew" panose="02040503050201020203" pitchFamily="18" charset="-79"/>
              </a:rPr>
              <a:t>Térkép: </a:t>
            </a:r>
            <a:r>
              <a:rPr lang="hu-HU" sz="1200" b="1" dirty="0">
                <a:cs typeface="Adobe Hebrew" panose="02040503050201020203" pitchFamily="18" charset="-79"/>
              </a:rPr>
              <a:t>Csizmadia Dóra</a:t>
            </a:r>
          </a:p>
          <a:p>
            <a:r>
              <a:rPr lang="hu-HU" dirty="0">
                <a:cs typeface="Adobe Hebrew" panose="02040503050201020203" pitchFamily="18" charset="-79"/>
              </a:rPr>
              <a:t>    </a:t>
            </a:r>
          </a:p>
          <a:p>
            <a:endParaRPr lang="hu-HU" dirty="0">
              <a:cs typeface="Adobe Hebrew" panose="02040503050201020203" pitchFamily="18" charset="-79"/>
            </a:endParaRPr>
          </a:p>
          <a:p>
            <a:endParaRPr lang="hu-HU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endParaRPr lang="hu-HU" b="1" dirty="0">
              <a:cs typeface="Adobe Hebrew" panose="02040503050201020203" pitchFamily="18" charset="-79"/>
            </a:endParaRPr>
          </a:p>
          <a:p>
            <a:pPr marL="257175" indent="-242888"/>
            <a:endParaRPr lang="hu-HU" sz="1200" dirty="0"/>
          </a:p>
          <a:p>
            <a:r>
              <a:rPr lang="hu-HU" sz="1500" dirty="0">
                <a:latin typeface="Arial Narrow" pitchFamily="34" charset="0"/>
              </a:rPr>
              <a:t/>
            </a:r>
            <a:br>
              <a:rPr lang="hu-HU" sz="1500" dirty="0">
                <a:latin typeface="Arial Narrow" pitchFamily="34" charset="0"/>
              </a:rPr>
            </a:br>
            <a:r>
              <a:rPr lang="hu-HU" sz="1500" dirty="0">
                <a:latin typeface="Arial Narrow" pitchFamily="34" charset="0"/>
              </a:rPr>
              <a:t> </a:t>
            </a:r>
            <a:endParaRPr lang="hu-HU" sz="1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7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48627" y="192365"/>
            <a:ext cx="8861408" cy="568873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b="1" dirty="0">
                <a:solidFill>
                  <a:srgbClr val="333333"/>
                </a:solidFill>
                <a:latin typeface="+mn-lt"/>
              </a:rPr>
              <a:t>Vízérzékeny településtervezés, zöldfelülettervezés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333333"/>
                </a:solidFill>
                <a:latin typeface="+mn-lt"/>
              </a:rPr>
              <a:t>A városi csapadékvíz-gazdálkodás alapelveit és eszközeit integráló tervezés.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333333"/>
                </a:solidFill>
                <a:latin typeface="+mn-lt"/>
              </a:rPr>
              <a:t> </a:t>
            </a: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 descr="Malmo2002_1012_114126A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" y="2307082"/>
            <a:ext cx="9144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00" y="5117232"/>
            <a:ext cx="9072594" cy="96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Száraz záporvíz tározó-szikkasztó – iskola előtti gyülekezőtér, Malmö, Svédország</a:t>
            </a:r>
          </a:p>
          <a:p>
            <a:pPr>
              <a:spcBef>
                <a:spcPct val="50000"/>
              </a:spcBef>
            </a:pPr>
            <a:r>
              <a:rPr lang="hu-HU" altLang="hu-HU" sz="1100" dirty="0">
                <a:solidFill>
                  <a:schemeClr val="bg1"/>
                </a:solidFill>
              </a:rPr>
              <a:t>Fotó: </a:t>
            </a:r>
            <a:r>
              <a:rPr lang="hu-HU" altLang="hu-HU" sz="1100" dirty="0" err="1">
                <a:solidFill>
                  <a:schemeClr val="bg1"/>
                </a:solidFill>
              </a:rPr>
              <a:t>Almási</a:t>
            </a:r>
            <a:r>
              <a:rPr lang="hu-HU" altLang="hu-HU" sz="1100" dirty="0">
                <a:solidFill>
                  <a:schemeClr val="bg1"/>
                </a:solidFill>
              </a:rPr>
              <a:t> Balázs</a:t>
            </a:r>
          </a:p>
        </p:txBody>
      </p:sp>
      <p:sp>
        <p:nvSpPr>
          <p:cNvPr id="14" name="Alcím 2">
            <a:extLst>
              <a:ext uri="{FF2B5EF4-FFF2-40B4-BE49-F238E27FC236}">
                <a16:creationId xmlns:a16="http://schemas.microsoft.com/office/drawing/2014/main" xmlns="" id="{7BC74DB8-EB5E-48BC-962F-9CFF667555FB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70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lcím 2"/>
          <p:cNvSpPr txBox="1">
            <a:spLocks/>
          </p:cNvSpPr>
          <p:nvPr/>
        </p:nvSpPr>
        <p:spPr>
          <a:xfrm>
            <a:off x="0" y="1231802"/>
            <a:ext cx="8861408" cy="568873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333333"/>
              </a:solidFill>
              <a:latin typeface="+mn-lt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b="1" dirty="0">
                <a:solidFill>
                  <a:srgbClr val="333333"/>
                </a:solidFill>
                <a:latin typeface="+mn-lt"/>
              </a:rPr>
              <a:t>MEGOLÁSOK, „JÓGYAKORLATOK”</a:t>
            </a:r>
            <a:endParaRPr lang="hu-HU" sz="2000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333333"/>
                </a:solidFill>
                <a:latin typeface="+mn-lt"/>
              </a:rPr>
              <a:t> </a:t>
            </a: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Alcím 2">
            <a:extLst>
              <a:ext uri="{FF2B5EF4-FFF2-40B4-BE49-F238E27FC236}">
                <a16:creationId xmlns:a16="http://schemas.microsoft.com/office/drawing/2014/main" xmlns="" id="{7BC74DB8-EB5E-48BC-962F-9CFF667555FB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107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Kép 1" descr="ppt template 023_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42874" y="159136"/>
            <a:ext cx="9137649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>
              <a:spcBef>
                <a:spcPct val="60000"/>
              </a:spcBef>
            </a:pPr>
            <a:r>
              <a:rPr lang="hu-HU" sz="2000" dirty="0"/>
              <a:t>Burkolt felületek arányának csökkentése, </a:t>
            </a:r>
            <a:r>
              <a:rPr lang="hu-HU" sz="2000" dirty="0" err="1"/>
              <a:t>otT</a:t>
            </a:r>
            <a:r>
              <a:rPr lang="hu-HU" sz="2000" dirty="0"/>
              <a:t>, ahol nincsen rá feltétlenül szükség</a:t>
            </a:r>
          </a:p>
          <a:p>
            <a:pPr>
              <a:spcBef>
                <a:spcPct val="60000"/>
              </a:spcBef>
            </a:pPr>
            <a:r>
              <a:rPr lang="hu-HU" dirty="0"/>
              <a:t> </a:t>
            </a:r>
          </a:p>
          <a:p>
            <a:pPr>
              <a:spcBef>
                <a:spcPct val="60000"/>
              </a:spcBef>
            </a:pPr>
            <a:endParaRPr lang="hu-HU" b="1" dirty="0">
              <a:solidFill>
                <a:srgbClr val="74A254"/>
              </a:solidFill>
            </a:endParaRPr>
          </a:p>
          <a:p>
            <a:pPr>
              <a:spcBef>
                <a:spcPct val="60000"/>
              </a:spcBef>
            </a:pPr>
            <a:r>
              <a:rPr lang="hu-HU" dirty="0">
                <a:solidFill>
                  <a:srgbClr val="FF0000"/>
                </a:solidFill>
              </a:rPr>
              <a:t>	</a:t>
            </a:r>
            <a:endParaRPr lang="hu-HU" b="1" i="1" dirty="0">
              <a:solidFill>
                <a:srgbClr val="FF0000"/>
              </a:solidFill>
            </a:endParaRPr>
          </a:p>
          <a:p>
            <a:pPr>
              <a:spcBef>
                <a:spcPct val="60000"/>
              </a:spcBef>
            </a:pPr>
            <a:endParaRPr lang="hu-HU" dirty="0"/>
          </a:p>
        </p:txBody>
      </p:sp>
      <p:pic>
        <p:nvPicPr>
          <p:cNvPr id="11" name="Kép 10" descr="zürich_zoldvillamos_www_glattalbahn-seitenblicke_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55" y="1547721"/>
            <a:ext cx="7785385" cy="4649388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14380" y="5286388"/>
            <a:ext cx="9072594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Zöld villamos – Zürich, Svájc</a:t>
            </a:r>
          </a:p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</a:t>
            </a:r>
            <a:r>
              <a:rPr lang="hu-HU" altLang="hu-HU" sz="1400" dirty="0" err="1">
                <a:solidFill>
                  <a:schemeClr val="bg1"/>
                </a:solidFill>
              </a:rPr>
              <a:t>www.glattalbahn-seitenblicke.ch</a:t>
            </a:r>
            <a:endParaRPr lang="hu-HU" altLang="hu-HU" sz="1400" dirty="0">
              <a:solidFill>
                <a:schemeClr val="bg1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857916" y="6286520"/>
            <a:ext cx="9072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San Francisco</a:t>
            </a: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8520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Alcím 2">
            <a:extLst>
              <a:ext uri="{FF2B5EF4-FFF2-40B4-BE49-F238E27FC236}">
                <a16:creationId xmlns:a16="http://schemas.microsoft.com/office/drawing/2014/main" xmlns="" id="{FE4C9123-A0D0-4CE0-80CC-AB42814C7310}"/>
              </a:ext>
            </a:extLst>
          </p:cNvPr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1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Kép 1" descr="ppt template 023_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-571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42875" y="188913"/>
            <a:ext cx="8642350" cy="3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</a:pPr>
            <a:r>
              <a:rPr lang="hu-HU" sz="2000" dirty="0"/>
              <a:t>			</a:t>
            </a:r>
          </a:p>
          <a:p>
            <a:pPr>
              <a:spcBef>
                <a:spcPct val="60000"/>
              </a:spcBef>
            </a:pPr>
            <a:endParaRPr lang="hu-HU" sz="2000" dirty="0"/>
          </a:p>
          <a:p>
            <a:pPr>
              <a:spcBef>
                <a:spcPct val="60000"/>
              </a:spcBef>
            </a:pPr>
            <a:r>
              <a:rPr lang="hu-HU" sz="2000" dirty="0"/>
              <a:t>		Vízáteresztő burkolatok alkalmazása</a:t>
            </a:r>
          </a:p>
          <a:p>
            <a:pPr>
              <a:spcBef>
                <a:spcPct val="60000"/>
              </a:spcBef>
            </a:pPr>
            <a:r>
              <a:rPr lang="hu-HU" dirty="0"/>
              <a:t> </a:t>
            </a:r>
          </a:p>
          <a:p>
            <a:pPr>
              <a:spcBef>
                <a:spcPct val="60000"/>
              </a:spcBef>
            </a:pPr>
            <a:endParaRPr lang="hu-HU" b="1" dirty="0">
              <a:solidFill>
                <a:srgbClr val="74A254"/>
              </a:solidFill>
            </a:endParaRPr>
          </a:p>
          <a:p>
            <a:pPr>
              <a:spcBef>
                <a:spcPct val="60000"/>
              </a:spcBef>
            </a:pPr>
            <a:r>
              <a:rPr lang="hu-HU" dirty="0">
                <a:solidFill>
                  <a:srgbClr val="FF0000"/>
                </a:solidFill>
              </a:rPr>
              <a:t>	</a:t>
            </a:r>
            <a:endParaRPr lang="hu-HU" b="1" i="1" dirty="0">
              <a:solidFill>
                <a:srgbClr val="FF0000"/>
              </a:solidFill>
            </a:endParaRPr>
          </a:p>
          <a:p>
            <a:pPr>
              <a:spcBef>
                <a:spcPct val="60000"/>
              </a:spcBef>
            </a:pP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1438" y="-285776"/>
            <a:ext cx="9501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</p:txBody>
      </p:sp>
      <p:pic>
        <p:nvPicPr>
          <p:cNvPr id="9" name="Picture 4" descr="terko8"/>
          <p:cNvPicPr>
            <a:picLocks noChangeAspect="1" noChangeArrowheads="1"/>
          </p:cNvPicPr>
          <p:nvPr/>
        </p:nvPicPr>
        <p:blipFill rotWithShape="1">
          <a:blip r:embed="rId4"/>
          <a:srcRect l="-1" r="29521"/>
          <a:stretch/>
        </p:blipFill>
        <p:spPr bwMode="auto">
          <a:xfrm>
            <a:off x="35878" y="2928334"/>
            <a:ext cx="2994126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 descr="stabilizer burkolat.PNG"/>
          <p:cNvPicPr>
            <a:picLocks noChangeAspect="1"/>
          </p:cNvPicPr>
          <p:nvPr/>
        </p:nvPicPr>
        <p:blipFill rotWithShape="1">
          <a:blip r:embed="rId5"/>
          <a:srcRect r="22715"/>
          <a:stretch/>
        </p:blipFill>
        <p:spPr>
          <a:xfrm>
            <a:off x="3131840" y="2159431"/>
            <a:ext cx="2952328" cy="3962953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910" y="5765194"/>
            <a:ext cx="9072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Gyephézagos burkolat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32254" y="5765194"/>
            <a:ext cx="9072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Stabilizált szórt burkolat</a:t>
            </a:r>
          </a:p>
        </p:txBody>
      </p:sp>
      <p:pic>
        <p:nvPicPr>
          <p:cNvPr id="11" name="Kép 10" descr="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8520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25182"/>
            <a:ext cx="2910854" cy="3868114"/>
          </a:xfrm>
          <a:prstGeom prst="rect">
            <a:avLst/>
          </a:prstGeom>
        </p:spPr>
      </p:pic>
      <p:sp>
        <p:nvSpPr>
          <p:cNvPr id="12" name="Alcím 2">
            <a:extLst>
              <a:ext uri="{FF2B5EF4-FFF2-40B4-BE49-F238E27FC236}">
                <a16:creationId xmlns:a16="http://schemas.microsoft.com/office/drawing/2014/main" xmlns="" id="{ED856211-4A45-4D73-8433-F432B50DF45B}"/>
              </a:ext>
            </a:extLst>
          </p:cNvPr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6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o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221163"/>
            <a:ext cx="28575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M west harbou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375"/>
            <a:ext cx="9072563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62300" y="4508500"/>
            <a:ext cx="41827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 dirty="0"/>
              <a:t>Malmö West </a:t>
            </a:r>
            <a:r>
              <a:rPr lang="hu-HU" altLang="hu-HU" sz="2000" b="1" dirty="0" err="1"/>
              <a:t>harbour</a:t>
            </a:r>
            <a:r>
              <a:rPr lang="hu-HU" altLang="hu-HU" sz="2000" b="1" dirty="0"/>
              <a:t> </a:t>
            </a:r>
            <a:r>
              <a:rPr lang="hu-HU" altLang="hu-HU" b="1" dirty="0"/>
              <a:t>Bo01 projekt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275013" y="5289550"/>
            <a:ext cx="568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dirty="0"/>
              <a:t>Terület: ~30 ha</a:t>
            </a:r>
          </a:p>
          <a:p>
            <a:r>
              <a:rPr lang="hu-HU" altLang="hu-HU" dirty="0"/>
              <a:t>1-6 szintes épületek + 45 szintes felhőkarcoló (</a:t>
            </a:r>
            <a:r>
              <a:rPr lang="en-US" altLang="hu-HU" dirty="0"/>
              <a:t>Santiago Calatrava</a:t>
            </a:r>
            <a:r>
              <a:rPr lang="hu-HU" altLang="hu-HU" dirty="0"/>
              <a:t>)</a:t>
            </a:r>
          </a:p>
          <a:p>
            <a:r>
              <a:rPr lang="hu-HU" altLang="hu-HU" dirty="0"/>
              <a:t>Városnegyed és mintaterület</a:t>
            </a:r>
          </a:p>
          <a:p>
            <a:endParaRPr lang="hu-HU" altLang="hu-HU" sz="1200" dirty="0"/>
          </a:p>
          <a:p>
            <a:r>
              <a:rPr lang="hu-HU" altLang="hu-HU" sz="1200" dirty="0"/>
              <a:t>Fotók: Almási Balázs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198438"/>
            <a:ext cx="1368425" cy="782637"/>
          </a:xfrm>
          <a:noFill/>
        </p:spPr>
        <p:txBody>
          <a:bodyPr/>
          <a:lstStyle/>
          <a:p>
            <a:pPr algn="l" eaLnBrk="1" hangingPunct="1"/>
            <a:r>
              <a:rPr lang="hu-HU" altLang="hu-HU" sz="3200"/>
              <a:t>Bo01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almo2002_1012_152636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0CE5EEF-F9E2-4626-BD1F-C8FC52243038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35496" y="44624"/>
            <a:ext cx="7776592" cy="3600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Települési zöldinfrastruktúra szerepe, haszna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Alcím 2">
            <a:extLst>
              <a:ext uri="{FF2B5EF4-FFF2-40B4-BE49-F238E27FC236}">
                <a16:creationId xmlns:a16="http://schemas.microsoft.com/office/drawing/2014/main" xmlns="" id="{7333F891-BC9E-451E-B092-4C2658621A9A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Kép 11" descr="Zöldfelület előnyei_alföldy.PNG">
            <a:extLst>
              <a:ext uri="{FF2B5EF4-FFF2-40B4-BE49-F238E27FC236}">
                <a16:creationId xmlns:a16="http://schemas.microsoft.com/office/drawing/2014/main" xmlns="" id="{C2FD70AB-055D-489A-AF37-9E18E7420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" y="403910"/>
            <a:ext cx="9152375" cy="57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85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almo2002_1012_152607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3CCFFD1-B5F0-4705-B93F-F534118DC6AC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2 a felszínen futó víz fűzi fel a negyed szabadtere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0"/>
            <a:ext cx="2687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03 felszíni csapadékvíz csatornák hálózzák be az új városnegyed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0"/>
            <a:ext cx="279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04ASTT~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2750" y="0"/>
            <a:ext cx="3651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338191" y="82697"/>
            <a:ext cx="3895618" cy="461665"/>
          </a:xfrm>
          <a:prstGeom prst="rect">
            <a:avLst/>
          </a:prstGeom>
          <a:gradFill rotWithShape="1">
            <a:gsLst>
              <a:gs pos="0">
                <a:schemeClr val="accent1">
                  <a:alpha val="64000"/>
                </a:schemeClr>
              </a:gs>
              <a:gs pos="100000">
                <a:schemeClr val="accent1">
                  <a:gamma/>
                  <a:shade val="46275"/>
                  <a:invGamma/>
                  <a:alpha val="35001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 dirty="0">
                <a:latin typeface="Arial" pitchFamily="34" charset="0"/>
              </a:rPr>
              <a:t>Nyílt vízelvezető folyókák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BF84B199-99F9-4C3E-B24A-30E803ECD3E7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5 az egyik felduzzasztott csapadékvíz t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B479387-6CB2-4319-A324-5BA7BFF0AD9C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almo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55D81F0-0470-492B-8E58-1CCADDDE9215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almo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almo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0"/>
            <a:ext cx="91678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047E204B-1D4A-416F-9344-CEA836676429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almo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6DCC57D-CB22-4830-8FCA-A0D82B457730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almo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B707EEC-39C4-4D18-BF12-477E51B5BE86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almo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D15B175-4750-4BE0-B77E-0C55A28111DF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23 kedvezőtlen térarányok, utcakép, a rideg, individualizmussal átszőtt, épített környezet dominanciá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404813"/>
            <a:ext cx="7489825" cy="1368425"/>
          </a:xfrm>
          <a:solidFill>
            <a:schemeClr val="bg1">
              <a:alpha val="49019"/>
            </a:schemeClr>
          </a:solidFill>
        </p:spPr>
        <p:txBody>
          <a:bodyPr/>
          <a:lstStyle/>
          <a:p>
            <a:pPr algn="l" eaLnBrk="1" hangingPunct="1"/>
            <a:r>
              <a:rPr lang="hu-HU" altLang="hu-HU" sz="2800" dirty="0"/>
              <a:t>A csapadékvíz felszíni szikkasztásához 50 %-kal több helyre van szükség, mint a felszín alatti szikkasztáshoz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905293F-CECA-4A3F-9A9D-1221D9BD5AE7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099" y="517005"/>
            <a:ext cx="8890397" cy="391715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1500" b="1" dirty="0">
                <a:latin typeface="+mn-lt"/>
              </a:rPr>
              <a:t>SZEMELVÉNYEK A FŐVÁROSI KUTATÁS EREDMÉNYEIBŐL: Zöldfelületi intenzitás változás </a:t>
            </a:r>
            <a:br>
              <a:rPr lang="hu-HU" sz="1500" b="1" dirty="0">
                <a:latin typeface="+mn-lt"/>
              </a:rPr>
            </a:br>
            <a:r>
              <a:rPr lang="hu-HU" sz="1500" b="1" dirty="0">
                <a:latin typeface="+mn-lt"/>
              </a:rPr>
              <a:t>(1992-2015)</a:t>
            </a:r>
          </a:p>
        </p:txBody>
      </p:sp>
      <p:pic>
        <p:nvPicPr>
          <p:cNvPr id="20483" name="Kép 14" descr="ZF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64" y="1181007"/>
            <a:ext cx="4636294" cy="44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317897" y="2157413"/>
          <a:ext cx="1719263" cy="1248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2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68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0743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700" dirty="0">
                          <a:effectLst/>
                        </a:rPr>
                        <a:t> </a:t>
                      </a:r>
                      <a:endParaRPr lang="hu-HU" sz="7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900" dirty="0" err="1">
                          <a:effectLst/>
                        </a:rPr>
                        <a:t>Green</a:t>
                      </a:r>
                      <a:r>
                        <a:rPr lang="hu-HU" sz="900" dirty="0">
                          <a:effectLst/>
                        </a:rPr>
                        <a:t> </a:t>
                      </a:r>
                      <a:r>
                        <a:rPr lang="hu-HU" sz="900" dirty="0" err="1">
                          <a:effectLst/>
                        </a:rPr>
                        <a:t>area</a:t>
                      </a:r>
                      <a:r>
                        <a:rPr lang="hu-HU" sz="900" dirty="0">
                          <a:effectLst/>
                        </a:rPr>
                        <a:t> </a:t>
                      </a:r>
                      <a:r>
                        <a:rPr lang="hu-HU" sz="900" dirty="0" err="1">
                          <a:effectLst/>
                        </a:rPr>
                        <a:t>intensity</a:t>
                      </a:r>
                      <a:endParaRPr lang="hu-HU" sz="7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556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1992</a:t>
                      </a:r>
                      <a:endParaRPr lang="hu-HU" sz="11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50,9 %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4556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2005</a:t>
                      </a:r>
                      <a:endParaRPr lang="hu-HU" sz="11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49,2 %</a:t>
                      </a:r>
                      <a:endParaRPr lang="hu-HU" sz="120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556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</a:rPr>
                        <a:t>2010</a:t>
                      </a:r>
                      <a:endParaRPr lang="hu-HU" sz="110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50,5 %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4556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</a:rPr>
                        <a:t>2015</a:t>
                      </a:r>
                      <a:endParaRPr lang="hu-HU" sz="11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52,5 %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DINPro-Light" panose="02000504040000020003" pitchFamily="50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56" marR="5145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0504" name="Kép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2214" r="1517" b="1517"/>
          <a:stretch>
            <a:fillRect/>
          </a:stretch>
        </p:blipFill>
        <p:spPr bwMode="auto">
          <a:xfrm>
            <a:off x="119658" y="3909917"/>
            <a:ext cx="4140994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églalap 10"/>
          <p:cNvSpPr>
            <a:spLocks noChangeArrowheads="1"/>
          </p:cNvSpPr>
          <p:nvPr/>
        </p:nvSpPr>
        <p:spPr bwMode="auto">
          <a:xfrm>
            <a:off x="317898" y="5639991"/>
            <a:ext cx="3744515" cy="4154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r>
              <a:rPr lang="hu-HU" altLang="hu-HU" sz="1050">
                <a:latin typeface="Arial" panose="020B0604020202020204" pitchFamily="34" charset="0"/>
              </a:rPr>
              <a:t>Buda hills 	  Periurban   Danube corr.   Transition       Inner </a:t>
            </a:r>
            <a:endParaRPr lang="hu-HU" altLang="hu-HU" sz="1050"/>
          </a:p>
        </p:txBody>
      </p:sp>
      <p:pic>
        <p:nvPicPr>
          <p:cNvPr id="20506" name="Diagram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1" t="2750" r="952" b="4474"/>
          <a:stretch>
            <a:fillRect/>
          </a:stretch>
        </p:blipFill>
        <p:spPr bwMode="auto">
          <a:xfrm>
            <a:off x="2490787" y="1644254"/>
            <a:ext cx="1320404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2209800" y="3498057"/>
            <a:ext cx="20764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Zöldintenzitás változás barnamezős területeken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4526921B-5D49-4680-912D-CFD93FB93234}"/>
              </a:ext>
            </a:extLst>
          </p:cNvPr>
          <p:cNvSpPr/>
          <p:nvPr/>
        </p:nvSpPr>
        <p:spPr>
          <a:xfrm>
            <a:off x="253604" y="1603257"/>
            <a:ext cx="288199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50" dirty="0"/>
              <a:t>Módszertan: Dr. </a:t>
            </a:r>
            <a:r>
              <a:rPr lang="hu-HU" sz="1050" dirty="0" err="1"/>
              <a:t>Jombach</a:t>
            </a:r>
            <a:r>
              <a:rPr lang="hu-HU" sz="1050" dirty="0"/>
              <a:t> Sándor </a:t>
            </a:r>
            <a:r>
              <a:rPr lang="hu-HU" sz="1050" dirty="0" err="1"/>
              <a:t>et</a:t>
            </a:r>
            <a:r>
              <a:rPr lang="hu-HU" sz="1050" dirty="0"/>
              <a:t> </a:t>
            </a:r>
            <a:r>
              <a:rPr lang="hu-HU" sz="1050" dirty="0" err="1"/>
              <a:t>al</a:t>
            </a:r>
            <a:r>
              <a:rPr lang="hu-HU" sz="1050" dirty="0"/>
              <a:t>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9161AE39-1E85-4476-95BF-DBAB5B9DDA7D}"/>
              </a:ext>
            </a:extLst>
          </p:cNvPr>
          <p:cNvSpPr txBox="1"/>
          <p:nvPr/>
        </p:nvSpPr>
        <p:spPr>
          <a:xfrm>
            <a:off x="3709274" y="5832292"/>
            <a:ext cx="12058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900" dirty="0">
                <a:cs typeface="Adobe Hebrew" panose="02040503050201020203" pitchFamily="18" charset="-79"/>
              </a:rPr>
              <a:t>Ábra: BFVT Kft. </a:t>
            </a:r>
            <a:endParaRPr lang="hu-HU" sz="900" dirty="0"/>
          </a:p>
        </p:txBody>
      </p:sp>
    </p:spTree>
    <p:extLst>
      <p:ext uri="{BB962C8B-B14F-4D97-AF65-F5344CB8AC3E}">
        <p14:creationId xmlns:p14="http://schemas.microsoft.com/office/powerpoint/2010/main" val="1610298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Szikkasztás különböző talajokon </a:t>
            </a: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96" y="1166631"/>
            <a:ext cx="7575676" cy="4926665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7A909144-4FF9-4DF1-872B-E3AE8FF687E1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8353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24 felszíni vízkezeléssel összekötött zöldfelület felújítá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9338"/>
            <a:ext cx="9144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85750" y="6215063"/>
            <a:ext cx="8429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 dirty="0"/>
              <a:t> Elég széles a zöldsáv ahhoz, hogy a záporvizeket helyben szikkassza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85750" y="605755"/>
            <a:ext cx="48239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dirty="0">
                <a:solidFill>
                  <a:schemeClr val="tx2"/>
                </a:solidFill>
              </a:rPr>
              <a:t>Helyben szikkasztás, </a:t>
            </a:r>
            <a:r>
              <a:rPr lang="hu-HU" altLang="hu-HU" sz="2000" dirty="0" err="1">
                <a:solidFill>
                  <a:schemeClr val="tx2"/>
                </a:solidFill>
              </a:rPr>
              <a:t>Vanås</a:t>
            </a:r>
            <a:r>
              <a:rPr lang="hu-HU" altLang="hu-HU" sz="2000" dirty="0">
                <a:solidFill>
                  <a:schemeClr val="tx2"/>
                </a:solidFill>
              </a:rPr>
              <a:t> utca, Malmö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F19CC4C-9D31-4CD8-B376-A5515D139C01}"/>
              </a:ext>
            </a:extLst>
          </p:cNvPr>
          <p:cNvSpPr txBox="1"/>
          <p:nvPr/>
        </p:nvSpPr>
        <p:spPr>
          <a:xfrm>
            <a:off x="-71438" y="565656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2270824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F0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26AF7CA5-AF52-48C8-B07E-B3BE38429836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508625" y="6165850"/>
            <a:ext cx="561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chemeClr val="bg1"/>
                </a:solidFill>
              </a:rPr>
              <a:t>vízutánpótlás a tetőről</a:t>
            </a:r>
          </a:p>
        </p:txBody>
      </p:sp>
      <p:pic>
        <p:nvPicPr>
          <p:cNvPr id="15363" name="Picture 3" descr="09 Augustenborg lakótelep, attraktív felszíni vízkezelé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églalap 1"/>
          <p:cNvSpPr>
            <a:spLocks noChangeArrowheads="1"/>
          </p:cNvSpPr>
          <p:nvPr/>
        </p:nvSpPr>
        <p:spPr bwMode="auto">
          <a:xfrm>
            <a:off x="3131840" y="6378315"/>
            <a:ext cx="653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 dirty="0">
                <a:solidFill>
                  <a:schemeClr val="bg1"/>
                </a:solidFill>
              </a:rPr>
              <a:t>Nyílt vízelvezető árkok, folyókák. Addig is párolog….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45F8D8F0-2F23-4E7A-9433-99D6E2898083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2745392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F00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5143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DSCF0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6363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F02930F-1AED-46AD-B263-28653668A25E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679777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F00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5999FC7-D6B7-4A41-A7F4-D43F2DCC16C5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2359487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F00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776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F00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825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258D5FA-3C9E-42B3-A685-EA7B4B9F86B8}"/>
              </a:ext>
            </a:extLst>
          </p:cNvPr>
          <p:cNvSpPr txBox="1"/>
          <p:nvPr/>
        </p:nvSpPr>
        <p:spPr>
          <a:xfrm>
            <a:off x="1012825" y="65502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3272281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F00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8545332-EF9E-4BF7-9B5B-3B1CC1B02ADF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1948618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F01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FBBD7B09-6B45-463F-BB88-BD7BFBF45138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79831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097" y="497681"/>
            <a:ext cx="9014903" cy="391715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1500" b="1" dirty="0">
                <a:latin typeface="+mn-lt"/>
              </a:rPr>
              <a:t>SZEMELVÉNYEK A FŐVÁROSI KUTATÁS EREDMÉNYEIBŐL : </a:t>
            </a:r>
            <a:br>
              <a:rPr lang="hu-HU" sz="1500" b="1" dirty="0">
                <a:latin typeface="+mn-lt"/>
              </a:rPr>
            </a:br>
            <a:r>
              <a:rPr lang="hu-HU" sz="1500" b="1" dirty="0">
                <a:latin typeface="+mn-lt"/>
              </a:rPr>
              <a:t>Felszínhőmérséklet térképezés </a:t>
            </a:r>
            <a:r>
              <a:rPr lang="en-US" sz="1500" b="1" dirty="0">
                <a:latin typeface="+mn-lt"/>
              </a:rPr>
              <a:t>(2016)</a:t>
            </a:r>
            <a:r>
              <a:rPr lang="hu-HU" sz="1500" b="1" dirty="0">
                <a:latin typeface="+mn-lt"/>
              </a:rPr>
              <a:t> és összevetése a zöldfelületi intenzitás változással</a:t>
            </a:r>
          </a:p>
        </p:txBody>
      </p:sp>
      <p:pic>
        <p:nvPicPr>
          <p:cNvPr id="21507" name="Kép 8" descr="hoterke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1" y="1593057"/>
            <a:ext cx="4589859" cy="44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Kép 5" descr="diagram_homerseklet_z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688"/>
            <a:ext cx="449937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1" y="3063479"/>
            <a:ext cx="438507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i="1" dirty="0">
                <a:solidFill>
                  <a:schemeClr val="bg1">
                    <a:lumMod val="50000"/>
                  </a:schemeClr>
                </a:solidFill>
              </a:rPr>
              <a:t>Az átlagos zöldfelület intenzitás és az átlagos hőmérséklet az egyes zöld-infrastruktúra típusoknál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r="2087"/>
          <a:stretch>
            <a:fillRect/>
          </a:stretch>
        </p:blipFill>
        <p:spPr bwMode="auto">
          <a:xfrm>
            <a:off x="1957388" y="3521869"/>
            <a:ext cx="2541985" cy="24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Téglalap 8"/>
          <p:cNvSpPr>
            <a:spLocks noChangeArrowheads="1"/>
          </p:cNvSpPr>
          <p:nvPr/>
        </p:nvSpPr>
        <p:spPr bwMode="auto">
          <a:xfrm>
            <a:off x="0" y="5390005"/>
            <a:ext cx="1957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endParaRPr lang="hu-HU" altLang="hu-HU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hu-HU" sz="900" dirty="0">
                <a:solidFill>
                  <a:srgbClr val="7A1617"/>
                </a:solidFill>
                <a:latin typeface="Arial" panose="020B0604020202020204" pitchFamily="34" charset="0"/>
              </a:rPr>
              <a:t>Extra mortality – Budapest, district level, extreme heat wave July 16-25. 2007. </a:t>
            </a:r>
            <a:endParaRPr lang="hu-HU" altLang="hu-HU" sz="9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47D7A242-9BEB-4179-B575-10C883BBAEFE}"/>
              </a:ext>
            </a:extLst>
          </p:cNvPr>
          <p:cNvSpPr txBox="1"/>
          <p:nvPr/>
        </p:nvSpPr>
        <p:spPr>
          <a:xfrm>
            <a:off x="3709274" y="5809432"/>
            <a:ext cx="12058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900" dirty="0">
                <a:cs typeface="Adobe Hebrew" panose="02040503050201020203" pitchFamily="18" charset="-79"/>
              </a:rPr>
              <a:t>Ábra: BFVT Kft. </a:t>
            </a:r>
            <a:endParaRPr lang="hu-HU" sz="900" dirty="0"/>
          </a:p>
        </p:txBody>
      </p:sp>
    </p:spTree>
    <p:extLst>
      <p:ext uri="{BB962C8B-B14F-4D97-AF65-F5344CB8AC3E}">
        <p14:creationId xmlns:p14="http://schemas.microsoft.com/office/powerpoint/2010/main" val="1225866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lmo2002_1012_114126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1916AEB-9437-4EB2-80DD-648BFBC5901D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  <p:extLst>
      <p:ext uri="{BB962C8B-B14F-4D97-AF65-F5344CB8AC3E}">
        <p14:creationId xmlns:p14="http://schemas.microsoft.com/office/powerpoint/2010/main" val="708304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F01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7 Malmö, új fejlesztési terül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404813"/>
            <a:ext cx="9124950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95288" y="473075"/>
            <a:ext cx="8109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200" dirty="0">
                <a:solidFill>
                  <a:schemeClr val="bg1"/>
                </a:solidFill>
              </a:rPr>
              <a:t>Malmö, új kertvárosias lakóterület fejlesztés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8 az első lépésben végrehajtott felszíni vízrendezé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115888"/>
            <a:ext cx="9753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9 időszakos vízfolyás a friss revitalizációt követő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628650"/>
            <a:ext cx="9753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50825" y="6381750"/>
            <a:ext cx="85956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 dirty="0"/>
              <a:t>Vízfolyás és zöldfelület, mint központi elem. Szikkasztás és rekreáció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SCF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églalap 2"/>
          <p:cNvSpPr>
            <a:spLocks noChangeArrowheads="1"/>
          </p:cNvSpPr>
          <p:nvPr/>
        </p:nvSpPr>
        <p:spPr bwMode="auto">
          <a:xfrm>
            <a:off x="4355976" y="6468558"/>
            <a:ext cx="5741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Féltermészetes élőhelyek, szikkasztóárok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2ACBCBD-D9A5-4A13-AE45-AD52D53C66AD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SCF01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E511F57-C032-4B40-83C0-807BB39C04E1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almo2002_1012_134405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églalap 1"/>
          <p:cNvSpPr>
            <a:spLocks noChangeArrowheads="1"/>
          </p:cNvSpPr>
          <p:nvPr/>
        </p:nvSpPr>
        <p:spPr bwMode="auto">
          <a:xfrm>
            <a:off x="179388" y="6092825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b="1" dirty="0">
                <a:solidFill>
                  <a:schemeClr val="bg1"/>
                </a:solidFill>
              </a:rPr>
              <a:t>Víztisztást végző növényzet telepítése a mélyvonalban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SCF01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13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40721E6-E5D6-4552-BCEA-A58D9C6C04C4}"/>
              </a:ext>
            </a:extLst>
          </p:cNvPr>
          <p:cNvSpPr txBox="1"/>
          <p:nvPr/>
        </p:nvSpPr>
        <p:spPr>
          <a:xfrm>
            <a:off x="0" y="6483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chemeClr val="bg1"/>
                </a:solidFill>
              </a:rPr>
              <a:t>Fotó: Almási Balázs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Bugyi 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54BA4A03-1809-48B6-B6F5-16558A9A3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4" y="188640"/>
            <a:ext cx="8888412" cy="1377950"/>
          </a:xfrm>
          <a:prstGeom prst="rect">
            <a:avLst/>
          </a:prstGeom>
          <a:solidFill>
            <a:schemeClr val="bg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altLang="hu-HU" sz="1600" b="1" dirty="0">
                <a:solidFill>
                  <a:schemeClr val="tx2"/>
                </a:solidFill>
              </a:rPr>
              <a:t>Bugyi, Beleznay tér, helyben szikkasztás és altalajban </a:t>
            </a:r>
            <a:r>
              <a:rPr lang="hu-HU" altLang="hu-HU" sz="1600" b="1" dirty="0" err="1">
                <a:solidFill>
                  <a:schemeClr val="tx2"/>
                </a:solidFill>
              </a:rPr>
              <a:t>tározás</a:t>
            </a:r>
            <a:endParaRPr lang="hu-HU" altLang="hu-HU" sz="1600" b="1" dirty="0">
              <a:solidFill>
                <a:schemeClr val="tx2"/>
              </a:solidFill>
            </a:endParaRPr>
          </a:p>
          <a:p>
            <a:endParaRPr lang="hu-HU" altLang="hu-HU" sz="1600" dirty="0">
              <a:solidFill>
                <a:schemeClr val="tx2"/>
              </a:solidFill>
            </a:endParaRPr>
          </a:p>
          <a:p>
            <a:endParaRPr lang="hu-HU" altLang="hu-HU" sz="1600" dirty="0">
              <a:solidFill>
                <a:schemeClr val="tx2"/>
              </a:solidFill>
            </a:endParaRPr>
          </a:p>
          <a:p>
            <a:r>
              <a:rPr lang="hu-HU" altLang="hu-HU" sz="1600" dirty="0">
                <a:solidFill>
                  <a:schemeClr val="tx2"/>
                </a:solidFill>
              </a:rPr>
              <a:t>Tájépítész tervező: Almási Balázs</a:t>
            </a:r>
          </a:p>
          <a:p>
            <a:r>
              <a:rPr lang="hu-HU" altLang="hu-HU" sz="1600" dirty="0">
                <a:solidFill>
                  <a:schemeClr val="tx2"/>
                </a:solidFill>
              </a:rPr>
              <a:t>Fotók: Almási Balázs</a:t>
            </a: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xmlns="" id="{6992C4DA-96DD-4C31-A7BA-48EF33758769}"/>
              </a:ext>
            </a:extLst>
          </p:cNvPr>
          <p:cNvSpPr/>
          <p:nvPr/>
        </p:nvSpPr>
        <p:spPr>
          <a:xfrm>
            <a:off x="-108520" y="5085184"/>
            <a:ext cx="1403648" cy="1194974"/>
          </a:xfrm>
          <a:prstGeom prst="ellipse">
            <a:avLst/>
          </a:prstGeom>
          <a:noFill/>
          <a:ln w="857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562" y="857433"/>
            <a:ext cx="9127331" cy="367904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1500" b="1" dirty="0">
                <a:latin typeface="+mn-lt"/>
              </a:rPr>
              <a:t>SZEMELVÉNYEK A FŐVÁROSI KUTATÁS EREDMÉNYEIBŐL: </a:t>
            </a:r>
            <a:br>
              <a:rPr lang="hu-HU" sz="1500" b="1" dirty="0">
                <a:latin typeface="+mn-lt"/>
              </a:rPr>
            </a:br>
            <a:r>
              <a:rPr lang="hu-HU" sz="1500" b="1" dirty="0">
                <a:latin typeface="+mn-lt"/>
              </a:rPr>
              <a:t>Zöldterületi (közcélú közhasználatú ZI)</a:t>
            </a:r>
            <a:r>
              <a:rPr lang="hu-HU" sz="1500" dirty="0"/>
              <a:t> </a:t>
            </a:r>
            <a:r>
              <a:rPr lang="hu-HU" sz="1500" b="1" dirty="0">
                <a:latin typeface="+mn-lt"/>
              </a:rPr>
              <a:t>ellátottság</a:t>
            </a:r>
            <a:endParaRPr lang="hu-HU" sz="1500" dirty="0"/>
          </a:p>
        </p:txBody>
      </p:sp>
      <p:pic>
        <p:nvPicPr>
          <p:cNvPr id="23555" name="Kép 9" descr="erd+zold_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94" y="1615678"/>
            <a:ext cx="4605338" cy="438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Kép 8" descr="C:\Users\Zsombor\Google Drive\Masik_fiok\Zold_Budapest_BFVT\TERKEP\infografika_zf_ellatottsa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t="59064" r="-18127"/>
          <a:stretch>
            <a:fillRect/>
          </a:stretch>
        </p:blipFill>
        <p:spPr bwMode="auto">
          <a:xfrm>
            <a:off x="411956" y="2458641"/>
            <a:ext cx="1481138" cy="67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Kép 5" descr="G:\Zold_Infra\04_Terkep\png\keruletek_fo_zt_m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2" y="2421477"/>
            <a:ext cx="2588419" cy="258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2"/>
          <p:cNvSpPr txBox="1">
            <a:spLocks noChangeArrowheads="1"/>
          </p:cNvSpPr>
          <p:nvPr/>
        </p:nvSpPr>
        <p:spPr bwMode="auto">
          <a:xfrm>
            <a:off x="116681" y="1612556"/>
            <a:ext cx="43219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defRPr/>
            </a:pPr>
            <a:r>
              <a:rPr lang="hu-HU" altLang="hu-H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Zöldterületi ellátottság egy főre kimutatva, kerületi bontásban</a:t>
            </a:r>
          </a:p>
        </p:txBody>
      </p:sp>
      <p:sp>
        <p:nvSpPr>
          <p:cNvPr id="9" name="Szövegdoboz 2"/>
          <p:cNvSpPr txBox="1">
            <a:spLocks noChangeArrowheads="1"/>
          </p:cNvSpPr>
          <p:nvPr/>
        </p:nvSpPr>
        <p:spPr bwMode="auto">
          <a:xfrm>
            <a:off x="64275" y="3501008"/>
            <a:ext cx="18288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>
              <a:defRPr/>
            </a:pPr>
            <a:r>
              <a:rPr lang="hu-HU" altLang="hu-H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Átlag  </a:t>
            </a:r>
            <a:r>
              <a:rPr lang="hu-HU" altLang="hu-HU" sz="1200" b="1" dirty="0" smtClean="0"/>
              <a:t>6m2/fő</a:t>
            </a:r>
            <a:endParaRPr lang="hu-HU" altLang="hu-HU" sz="1200" b="1" dirty="0"/>
          </a:p>
          <a:p>
            <a:pPr>
              <a:defRPr/>
            </a:pPr>
            <a:endParaRPr lang="hu-HU" altLang="hu-H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defRPr/>
            </a:pPr>
            <a:endParaRPr lang="hu-HU" altLang="hu-H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defRPr/>
            </a:pPr>
            <a:r>
              <a:rPr lang="hu-HU" altLang="hu-H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(WHO </a:t>
            </a:r>
            <a:r>
              <a:rPr lang="hu-HU" altLang="hu-H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ajánlás 9m2/fő</a:t>
            </a:r>
            <a:r>
              <a:rPr lang="hu-HU" altLang="hu-H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hu-HU" altLang="hu-HU" sz="12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560" name="Kép 8" descr="C:\Users\Zsombor\Google Drive\Masik_fiok\Zold_Budapest_BFVT\TERKEP\infografika_zf_ellatottsa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33652" r="77106" b="24730"/>
          <a:stretch>
            <a:fillRect/>
          </a:stretch>
        </p:blipFill>
        <p:spPr bwMode="auto">
          <a:xfrm>
            <a:off x="116681" y="2458641"/>
            <a:ext cx="295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B1206DC-E8CB-40B5-ADCE-E3F908474375}"/>
              </a:ext>
            </a:extLst>
          </p:cNvPr>
          <p:cNvSpPr txBox="1"/>
          <p:nvPr/>
        </p:nvSpPr>
        <p:spPr>
          <a:xfrm>
            <a:off x="3754994" y="5798002"/>
            <a:ext cx="12058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900" dirty="0">
                <a:cs typeface="Adobe Hebrew" panose="02040503050201020203" pitchFamily="18" charset="-79"/>
              </a:rPr>
              <a:t>Ábra: BFVT Kft. </a:t>
            </a:r>
            <a:endParaRPr lang="hu-HU" sz="900" dirty="0"/>
          </a:p>
        </p:txBody>
      </p:sp>
    </p:spTree>
    <p:extLst>
      <p:ext uri="{BB962C8B-B14F-4D97-AF65-F5344CB8AC3E}">
        <p14:creationId xmlns:p14="http://schemas.microsoft.com/office/powerpoint/2010/main" val="3999490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ugyi 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78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Bugyi 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7625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Grp="1" noChangeAspect="1"/>
          </p:cNvGraphicFramePr>
          <p:nvPr>
            <p:ph/>
          </p:nvPr>
        </p:nvGraphicFramePr>
        <p:xfrm>
          <a:off x="-684213" y="0"/>
          <a:ext cx="105124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4" imgW="13003175" imgH="8482540" progId="Photoshop.Image.9">
                  <p:embed/>
                </p:oleObj>
              </mc:Choice>
              <mc:Fallback>
                <p:oleObj name="Image" r:id="rId4" imgW="13003175" imgH="8482540" progId="Photoshop.Image.9">
                  <p:embed/>
                  <p:pic>
                    <p:nvPicPr>
                      <p:cNvPr id="614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84213" y="0"/>
                        <a:ext cx="1051242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5 Beleznay tér felszíni összefolyó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3613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P10502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2013" y="0"/>
            <a:ext cx="5741987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P10502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4438650"/>
            <a:ext cx="27368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P10501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4275" y="4437063"/>
            <a:ext cx="277177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lmo2002_1012_111040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643306" y="6072206"/>
            <a:ext cx="5214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Integrált csapadékvíz kezelés meglévő zöldfelületen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214282" y="142852"/>
            <a:ext cx="8929718" cy="1000132"/>
          </a:xfrm>
          <a:solidFill>
            <a:schemeClr val="tx1">
              <a:alpha val="39999"/>
            </a:schemeClr>
          </a:solidFill>
        </p:spPr>
        <p:txBody>
          <a:bodyPr/>
          <a:lstStyle/>
          <a:p>
            <a:pPr algn="l" eaLnBrk="1" hangingPunct="1"/>
            <a:r>
              <a:rPr lang="hu-HU" altLang="hu-HU" sz="2000" b="1" dirty="0" err="1">
                <a:solidFill>
                  <a:schemeClr val="bg1"/>
                </a:solidFill>
              </a:rPr>
              <a:t>Augustenborg</a:t>
            </a:r>
            <a:r>
              <a:rPr lang="hu-HU" altLang="hu-HU" sz="2000" b="1" dirty="0">
                <a:solidFill>
                  <a:schemeClr val="bg1"/>
                </a:solidFill>
              </a:rPr>
              <a:t> városnegyed, Malmö, Svédország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 </a:t>
            </a: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06" y="2375843"/>
            <a:ext cx="7334250" cy="3629025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192BF05F-DCE3-4990-939D-725FAB16F18B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591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>
              <a:spcBef>
                <a:spcPct val="60000"/>
              </a:spcBef>
            </a:pPr>
            <a:r>
              <a:rPr lang="hu-HU" dirty="0"/>
              <a:t>Szikkasztás – áttört szegély és esőkertek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05" y="3428900"/>
            <a:ext cx="5358791" cy="2736404"/>
          </a:xfrm>
          <a:prstGeom prst="rect">
            <a:avLst/>
          </a:prstGeom>
        </p:spPr>
      </p:pic>
      <p:pic>
        <p:nvPicPr>
          <p:cNvPr id="11" name="Kép 10" descr="utca zöldsáv EPA gov.png"/>
          <p:cNvPicPr>
            <a:picLocks noChangeAspect="1"/>
          </p:cNvPicPr>
          <p:nvPr/>
        </p:nvPicPr>
        <p:blipFill rotWithShape="1">
          <a:blip r:embed="rId6"/>
          <a:srcRect t="-1" r="16647" b="1505"/>
          <a:stretch/>
        </p:blipFill>
        <p:spPr>
          <a:xfrm>
            <a:off x="107504" y="1378958"/>
            <a:ext cx="3096344" cy="4714338"/>
          </a:xfrm>
          <a:prstGeom prst="rect">
            <a:avLst/>
          </a:prstGeom>
        </p:spPr>
      </p:pic>
      <p:sp>
        <p:nvSpPr>
          <p:cNvPr id="14" name="Alcím 2">
            <a:extLst>
              <a:ext uri="{FF2B5EF4-FFF2-40B4-BE49-F238E27FC236}">
                <a16:creationId xmlns:a16="http://schemas.microsoft.com/office/drawing/2014/main" xmlns="" id="{79EAA3CA-272D-41A6-946C-9F48BAFA5D28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076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333333"/>
                </a:solidFill>
                <a:latin typeface="+mn-lt"/>
              </a:rPr>
              <a:t>Esőkert és rekreációs célú zöldfelület egyben!</a:t>
            </a:r>
            <a:endParaRPr lang="hu-HU" b="1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71" y="1628800"/>
            <a:ext cx="5929660" cy="4242424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4A37D03B-687D-46D3-8856-4B3A0345BB0D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660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882047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/>
              <a:t>Dagály sétány, Budapest - szikkasztás és esőkertek, reprezentatív városi  sétány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91" y="1355376"/>
            <a:ext cx="6145684" cy="4666012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4F842762-660E-428E-9AC0-167D9076E432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549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Városi csapadékvíz-gazdálkodás sűrű városi szövetben</a:t>
            </a:r>
            <a:endParaRPr lang="hu-HU" dirty="0"/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333333"/>
                </a:solidFill>
                <a:latin typeface="+mn-lt"/>
              </a:rPr>
              <a:t>Rotterdam – </a:t>
            </a:r>
            <a:r>
              <a:rPr lang="hu-HU" dirty="0" err="1">
                <a:solidFill>
                  <a:srgbClr val="333333"/>
                </a:solidFill>
                <a:latin typeface="+mn-lt"/>
              </a:rPr>
              <a:t>Water</a:t>
            </a:r>
            <a:r>
              <a:rPr lang="hu-HU" dirty="0">
                <a:solidFill>
                  <a:srgbClr val="333333"/>
                </a:solidFill>
                <a:latin typeface="+mn-lt"/>
              </a:rPr>
              <a:t> </a:t>
            </a:r>
            <a:r>
              <a:rPr lang="hu-HU" dirty="0" err="1">
                <a:solidFill>
                  <a:srgbClr val="333333"/>
                </a:solidFill>
                <a:latin typeface="+mn-lt"/>
              </a:rPr>
              <a:t>Square</a:t>
            </a: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  <a:hlinkClick r:id="rId5"/>
              </a:rPr>
              <a:t>https://www.youtube.com/watch?v=kujf4BTL3pE</a:t>
            </a: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4A37D03B-687D-46D3-8856-4B3A0345BB0D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C7F8787-A1CB-41E2-A179-AB9AF96E2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1844132"/>
            <a:ext cx="3638550" cy="36004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1E6A20C-B6A1-48EB-A92A-2B6843633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737" y="1863425"/>
            <a:ext cx="4536751" cy="35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70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333333"/>
                </a:solidFill>
                <a:latin typeface="+mn-lt"/>
              </a:rPr>
              <a:t>Víztisztítás gyökérzónás időszakos víztározókkal – rekreációs célú zöldfelületen </a:t>
            </a:r>
            <a:r>
              <a:rPr lang="hu-HU" b="1" dirty="0">
                <a:solidFill>
                  <a:srgbClr val="333333"/>
                </a:solidFill>
                <a:latin typeface="+mn-lt"/>
              </a:rPr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1654"/>
          <a:stretch/>
        </p:blipFill>
        <p:spPr>
          <a:xfrm>
            <a:off x="1187623" y="1484784"/>
            <a:ext cx="7866195" cy="4464496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49A5C84D-138E-41F4-96E2-C9F1C7246275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132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324421" y="332656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Városi vízkörforgás – jelentős a lefolyás!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r="1594"/>
          <a:stretch/>
        </p:blipFill>
        <p:spPr>
          <a:xfrm>
            <a:off x="324421" y="748695"/>
            <a:ext cx="8640067" cy="5444144"/>
          </a:xfrm>
          <a:prstGeom prst="rect">
            <a:avLst/>
          </a:prstGeom>
        </p:spPr>
      </p:pic>
      <p:sp>
        <p:nvSpPr>
          <p:cNvPr id="12" name="Alcím 2">
            <a:extLst>
              <a:ext uri="{FF2B5EF4-FFF2-40B4-BE49-F238E27FC236}">
                <a16:creationId xmlns:a16="http://schemas.microsoft.com/office/drawing/2014/main" xmlns="" id="{09F41665-7AEB-4E00-B64C-D396C3954166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203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Városi csapadékvíz-gazdálkodás </a:t>
            </a:r>
            <a:endParaRPr lang="hu-HU" dirty="0"/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 err="1">
                <a:solidFill>
                  <a:srgbClr val="333333"/>
                </a:solidFill>
                <a:latin typeface="+mn-lt"/>
              </a:rPr>
              <a:t>Drénárok</a:t>
            </a:r>
            <a:endParaRPr lang="hu-HU" b="1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7" y="1590675"/>
            <a:ext cx="6334125" cy="3676650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74D43FED-5DA6-40D1-9061-7879D62A908F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2856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333333"/>
                </a:solidFill>
                <a:latin typeface="+mn-lt"/>
              </a:rPr>
              <a:t>Ez is szikkasztóárok!</a:t>
            </a:r>
            <a:endParaRPr lang="hu-HU" b="1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08" y="1373088"/>
            <a:ext cx="6972300" cy="4648200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11A50D42-20CB-4FB3-83E0-975D57483ADD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8741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333333"/>
                </a:solidFill>
                <a:latin typeface="+mn-lt"/>
              </a:rPr>
              <a:t>Multifunkcionális szikkasztó, esőkert, rekreációs célú zöldfelület!</a:t>
            </a:r>
            <a:endParaRPr lang="hu-HU" b="1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081087"/>
            <a:ext cx="69723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469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Csapadékvízszikkasztás és hasznosítás városi zöldinfrastruktúrával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333333"/>
                </a:solidFill>
                <a:latin typeface="+mn-lt"/>
              </a:rPr>
              <a:t>Óda a meglévő gyepes </a:t>
            </a:r>
            <a:r>
              <a:rPr lang="hu-HU" dirty="0" smtClean="0">
                <a:solidFill>
                  <a:srgbClr val="333333"/>
                </a:solidFill>
                <a:latin typeface="+mn-lt"/>
              </a:rPr>
              <a:t>szikkasztóárok-hálózathoz</a:t>
            </a:r>
            <a:r>
              <a:rPr lang="hu-HU" dirty="0">
                <a:solidFill>
                  <a:srgbClr val="333333"/>
                </a:solidFill>
                <a:latin typeface="+mn-lt"/>
              </a:rPr>
              <a:t>! </a:t>
            </a:r>
            <a:r>
              <a:rPr lang="hu-HU" dirty="0">
                <a:solidFill>
                  <a:srgbClr val="333333"/>
                </a:solidFill>
                <a:latin typeface="+mn-lt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2" y="1340768"/>
            <a:ext cx="7886590" cy="4320480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E958F931-B4F4-4EFD-B579-189C9E31E76B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9010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20080514zivatar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481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7704137" cy="1079500"/>
          </a:xfrm>
          <a:solidFill>
            <a:schemeClr val="bg1">
              <a:alpha val="50980"/>
            </a:schemeClr>
          </a:solidFill>
        </p:spPr>
        <p:txBody>
          <a:bodyPr/>
          <a:lstStyle/>
          <a:p>
            <a:pPr algn="l" eaLnBrk="1" hangingPunct="1"/>
            <a:r>
              <a:rPr lang="hu-HU" altLang="hu-HU" sz="3200" dirty="0">
                <a:solidFill>
                  <a:schemeClr val="bg1"/>
                </a:solidFill>
              </a:rPr>
              <a:t>Hagyományos vizesárok kertvárosias/falusias környezetben</a:t>
            </a:r>
          </a:p>
        </p:txBody>
      </p:sp>
      <p:sp>
        <p:nvSpPr>
          <p:cNvPr id="56325" name="Téglalap 1"/>
          <p:cNvSpPr>
            <a:spLocks noChangeArrowheads="1"/>
          </p:cNvSpPr>
          <p:nvPr/>
        </p:nvSpPr>
        <p:spPr bwMode="auto">
          <a:xfrm>
            <a:off x="0" y="6238657"/>
            <a:ext cx="9180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b="1" dirty="0">
                <a:solidFill>
                  <a:schemeClr val="bg1"/>
                </a:solidFill>
              </a:rPr>
              <a:t>Ideális megoldás: Szikkasztó árok az út mindkét oldalán </a:t>
            </a:r>
            <a:r>
              <a:rPr lang="hu-HU" altLang="hu-HU" b="1" dirty="0" smtClean="0">
                <a:solidFill>
                  <a:schemeClr val="bg1"/>
                </a:solidFill>
              </a:rPr>
              <a:t>kiegészülve </a:t>
            </a:r>
            <a:r>
              <a:rPr lang="hu-HU" altLang="hu-HU" b="1" dirty="0">
                <a:solidFill>
                  <a:schemeClr val="bg1"/>
                </a:solidFill>
              </a:rPr>
              <a:t>két vagy három szintű zöld </a:t>
            </a:r>
            <a:r>
              <a:rPr lang="hu-HU" altLang="hu-HU" b="1" dirty="0" smtClean="0">
                <a:solidFill>
                  <a:schemeClr val="bg1"/>
                </a:solidFill>
              </a:rPr>
              <a:t>sávval (fasor, cserjesáv)</a:t>
            </a:r>
            <a:endParaRPr lang="hu-H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lcím 2"/>
          <p:cNvSpPr txBox="1">
            <a:spLocks/>
          </p:cNvSpPr>
          <p:nvPr/>
        </p:nvSpPr>
        <p:spPr>
          <a:xfrm>
            <a:off x="1795482" y="5572140"/>
            <a:ext cx="5455444" cy="325041"/>
          </a:xfrm>
          <a:prstGeom prst="rect">
            <a:avLst/>
          </a:prstGeom>
        </p:spPr>
        <p:txBody>
          <a:bodyPr/>
          <a:lstStyle/>
          <a:p>
            <a:pPr marL="257175" indent="-243000">
              <a:defRPr/>
            </a:pPr>
            <a:r>
              <a:rPr lang="hu-HU" sz="825" dirty="0">
                <a:solidFill>
                  <a:schemeClr val="bg1"/>
                </a:solidFill>
              </a:rPr>
              <a:t>SZENT ISTVÁN UNIVERSITY</a:t>
            </a:r>
          </a:p>
          <a:p>
            <a:pPr marL="257175" indent="-243000">
              <a:defRPr/>
            </a:pPr>
            <a:r>
              <a:rPr lang="hu-HU" sz="825" dirty="0">
                <a:solidFill>
                  <a:schemeClr val="bg1"/>
                </a:solidFill>
              </a:rPr>
              <a:t>FACULTY OF LANDSCAPE AND </a:t>
            </a:r>
          </a:p>
          <a:p>
            <a:pPr marL="257175" indent="-243000">
              <a:defRPr/>
            </a:pPr>
            <a:r>
              <a:rPr lang="hu-HU" sz="825" dirty="0">
                <a:solidFill>
                  <a:schemeClr val="bg1"/>
                </a:solidFill>
              </a:rPr>
              <a:t>SETTLEMENT PLANNING</a:t>
            </a:r>
            <a:r>
              <a:rPr lang="hu-HU" sz="975" dirty="0">
                <a:solidFill>
                  <a:schemeClr val="bg1"/>
                </a:solidFill>
              </a:rPr>
              <a:t/>
            </a:r>
            <a:br>
              <a:rPr lang="hu-HU" sz="975" dirty="0">
                <a:solidFill>
                  <a:schemeClr val="bg1"/>
                </a:solidFill>
              </a:rPr>
            </a:br>
            <a:endParaRPr lang="hu-HU" sz="975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Kép 7" descr="Veszprém_se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0" y="1267102"/>
            <a:ext cx="3783650" cy="1981617"/>
          </a:xfrm>
          <a:prstGeom prst="rect">
            <a:avLst/>
          </a:prstGeom>
        </p:spPr>
      </p:pic>
      <p:sp>
        <p:nvSpPr>
          <p:cNvPr id="9" name="Alcím 2"/>
          <p:cNvSpPr txBox="1">
            <a:spLocks/>
          </p:cNvSpPr>
          <p:nvPr/>
        </p:nvSpPr>
        <p:spPr>
          <a:xfrm>
            <a:off x="4615567" y="981060"/>
            <a:ext cx="4528433" cy="270511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hu-HU" sz="1200" b="1" dirty="0"/>
              <a:t>„FENNTARTHATÓ ZÖLDFELLETGAZDÁLKODÁS” FELADAT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b="1" dirty="0"/>
              <a:t>„VADVIRÁGOS VESZPRÉM”  </a:t>
            </a:r>
            <a:r>
              <a:rPr lang="hu-HU" sz="1200" dirty="0"/>
              <a:t>K+F PROGRAM</a:t>
            </a:r>
            <a:r>
              <a:rPr lang="hu-HU" sz="1200" b="1" dirty="0"/>
              <a:t> </a:t>
            </a:r>
            <a:r>
              <a:rPr lang="hu-HU" sz="1200" dirty="0"/>
              <a:t>2015-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NBS alkalmazása</a:t>
            </a:r>
          </a:p>
          <a:p>
            <a:pPr lvl="0">
              <a:spcBef>
                <a:spcPct val="20000"/>
              </a:spcBef>
              <a:defRPr/>
            </a:pPr>
            <a:endParaRPr lang="hu-HU" sz="1200" dirty="0"/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Partnerek: 		SZIE Tájépítészeti és Településtervezési Kar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		Veszprémi Közüzemi Szolgáltató Rt.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Projektvezető: B. Nagy Ildikó Réka PhD, egyetemi docens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Kutatók: Gergely Attila, Bálint Krisztina, MME</a:t>
            </a:r>
          </a:p>
          <a:p>
            <a:pPr lvl="0">
              <a:spcBef>
                <a:spcPct val="20000"/>
              </a:spcBef>
              <a:defRPr/>
            </a:pPr>
            <a:endParaRPr lang="hu-HU" sz="1200" dirty="0"/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Cél:  	- </a:t>
            </a:r>
            <a:r>
              <a:rPr lang="hu-HU" sz="1200" dirty="0" err="1"/>
              <a:t>klímaadaptív</a:t>
            </a:r>
            <a:r>
              <a:rPr lang="hu-HU" sz="1200" dirty="0"/>
              <a:t> városi gyepek kialakítása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	- </a:t>
            </a:r>
            <a:r>
              <a:rPr lang="hu-HU" sz="1200" dirty="0" err="1"/>
              <a:t>biodiverzitás</a:t>
            </a:r>
            <a:r>
              <a:rPr lang="hu-HU" sz="1200" dirty="0"/>
              <a:t> növelése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	- városi gyepek karakterváltozása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	- fenntartás </a:t>
            </a:r>
            <a:r>
              <a:rPr lang="hu-HU" sz="1200" dirty="0" err="1"/>
              <a:t>racionalizásálása</a:t>
            </a:r>
            <a:endParaRPr lang="hu-HU" sz="1200" dirty="0"/>
          </a:p>
          <a:p>
            <a:pPr lvl="0">
              <a:spcBef>
                <a:spcPct val="20000"/>
              </a:spcBef>
              <a:defRPr/>
            </a:pPr>
            <a:r>
              <a:rPr lang="hu-HU" sz="1200" dirty="0"/>
              <a:t>	- környezeti nevelés</a:t>
            </a:r>
          </a:p>
          <a:p>
            <a:pPr lvl="0">
              <a:spcBef>
                <a:spcPct val="20000"/>
              </a:spcBef>
              <a:defRPr/>
            </a:pPr>
            <a:endParaRPr lang="hu-HU" sz="1200" dirty="0"/>
          </a:p>
          <a:p>
            <a:pPr lvl="0">
              <a:spcBef>
                <a:spcPct val="20000"/>
              </a:spcBef>
              <a:defRPr/>
            </a:pPr>
            <a:endParaRPr lang="hu-HU" sz="1200" b="1" dirty="0"/>
          </a:p>
          <a:p>
            <a:pPr lvl="0">
              <a:spcBef>
                <a:spcPct val="20000"/>
              </a:spcBef>
              <a:defRPr/>
            </a:pPr>
            <a:endParaRPr lang="hu-HU" sz="1200" b="1" dirty="0"/>
          </a:p>
          <a:p>
            <a:pPr lvl="0">
              <a:spcBef>
                <a:spcPct val="20000"/>
              </a:spcBef>
              <a:defRPr/>
            </a:pPr>
            <a:endParaRPr lang="hu-HU" sz="12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68" y="3745707"/>
            <a:ext cx="3006725" cy="2255044"/>
          </a:xfrm>
          <a:prstGeom prst="rect">
            <a:avLst/>
          </a:prstGeom>
        </p:spPr>
      </p:pic>
      <p:pic>
        <p:nvPicPr>
          <p:cNvPr id="7" name="Kép 6" descr="DSC_1633.JPG"/>
          <p:cNvPicPr>
            <a:picLocks noChangeAspect="1"/>
          </p:cNvPicPr>
          <p:nvPr/>
        </p:nvPicPr>
        <p:blipFill rotWithShape="1">
          <a:blip r:embed="rId5" cstate="screen"/>
          <a:srcRect t="8183"/>
          <a:stretch/>
        </p:blipFill>
        <p:spPr>
          <a:xfrm>
            <a:off x="0" y="3745706"/>
            <a:ext cx="3693851" cy="2255044"/>
          </a:xfrm>
          <a:prstGeom prst="rect">
            <a:avLst/>
          </a:prstGeom>
        </p:spPr>
      </p:pic>
      <p:sp>
        <p:nvSpPr>
          <p:cNvPr id="10" name="Alcím 2"/>
          <p:cNvSpPr txBox="1">
            <a:spLocks/>
          </p:cNvSpPr>
          <p:nvPr/>
        </p:nvSpPr>
        <p:spPr>
          <a:xfrm>
            <a:off x="87135" y="3342908"/>
            <a:ext cx="4528433" cy="3429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hu-HU" sz="900" dirty="0"/>
              <a:t>KUTATÁS, FENNTARTÁSI PROGRAM TERVEZÉSE 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900" dirty="0"/>
              <a:t>– alapszakos hallgatók bevonásával</a:t>
            </a: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7713357" y="5238842"/>
            <a:ext cx="1430643" cy="21410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hu-HU" sz="900" dirty="0"/>
              <a:t>KIVITELEZÉS, 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900" dirty="0"/>
              <a:t>FENNTARTÁS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900" dirty="0"/>
              <a:t>VKSZ Rt. 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900" dirty="0"/>
              <a:t>Kutatói irányítással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32A83471-09B1-4FD3-8910-8E95A127577F}"/>
              </a:ext>
            </a:extLst>
          </p:cNvPr>
          <p:cNvSpPr txBox="1">
            <a:spLocks/>
          </p:cNvSpPr>
          <p:nvPr/>
        </p:nvSpPr>
        <p:spPr>
          <a:xfrm>
            <a:off x="87135" y="958124"/>
            <a:ext cx="4528433" cy="3429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hu-HU" sz="900" dirty="0"/>
              <a:t>PARKKARAKTEREK TERVEZÉSE – mesterszakos hallgatók bevonásával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xmlns="" id="{60F8D6DC-0D0B-4E7B-966E-C0E654CE3FED}"/>
              </a:ext>
            </a:extLst>
          </p:cNvPr>
          <p:cNvSpPr txBox="1">
            <a:spLocks/>
          </p:cNvSpPr>
          <p:nvPr/>
        </p:nvSpPr>
        <p:spPr>
          <a:xfrm>
            <a:off x="77227" y="142994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Zöldinfrastruktúrafejlesztés – technológiaváltás a fenntartásban!</a:t>
            </a:r>
          </a:p>
        </p:txBody>
      </p:sp>
    </p:spTree>
    <p:extLst>
      <p:ext uri="{BB962C8B-B14F-4D97-AF65-F5344CB8AC3E}">
        <p14:creationId xmlns:p14="http://schemas.microsoft.com/office/powerpoint/2010/main" val="2059952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1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Kép 10" descr="légifotó_nyári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61846" y="142852"/>
            <a:ext cx="5096038" cy="5260390"/>
          </a:xfrm>
          <a:prstGeom prst="rect">
            <a:avLst/>
          </a:prstGeom>
        </p:spPr>
      </p:pic>
      <p:sp>
        <p:nvSpPr>
          <p:cNvPr id="14" name="Alcím 2"/>
          <p:cNvSpPr txBox="1">
            <a:spLocks/>
          </p:cNvSpPr>
          <p:nvPr/>
        </p:nvSpPr>
        <p:spPr>
          <a:xfrm>
            <a:off x="6153160" y="571504"/>
            <a:ext cx="2990840" cy="5000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hu-HU" b="1" dirty="0"/>
              <a:t>CSERTŐ PARK</a:t>
            </a:r>
          </a:p>
          <a:p>
            <a:pPr lvl="0">
              <a:spcBef>
                <a:spcPct val="20000"/>
              </a:spcBef>
              <a:defRPr/>
            </a:pPr>
            <a:endParaRPr lang="hu-HU" b="1" dirty="0"/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Tipikus lakótelepi közterületek</a:t>
            </a:r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Parkolók</a:t>
            </a:r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Sportpályák, játszóterek</a:t>
            </a:r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Zöldfelület</a:t>
            </a:r>
          </a:p>
          <a:p>
            <a:pPr lvl="0">
              <a:spcBef>
                <a:spcPct val="20000"/>
              </a:spcBef>
              <a:defRPr/>
            </a:pPr>
            <a:endParaRPr lang="hu-HU" dirty="0"/>
          </a:p>
          <a:p>
            <a:pPr lvl="0">
              <a:spcBef>
                <a:spcPct val="20000"/>
              </a:spcBef>
              <a:defRPr/>
            </a:pPr>
            <a:r>
              <a:rPr lang="hu-HU" u="sng" dirty="0"/>
              <a:t>24,3 ha </a:t>
            </a:r>
          </a:p>
          <a:p>
            <a:pPr lvl="0">
              <a:spcBef>
                <a:spcPct val="20000"/>
              </a:spcBef>
              <a:defRPr/>
            </a:pPr>
            <a:r>
              <a:rPr lang="hu-HU" u="sng" dirty="0"/>
              <a:t>15,75 ha közterület</a:t>
            </a:r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10,7 ha zöldfelület</a:t>
            </a:r>
          </a:p>
          <a:p>
            <a:pPr lvl="0">
              <a:spcBef>
                <a:spcPct val="20000"/>
              </a:spcBef>
              <a:defRPr/>
            </a:pPr>
            <a:endParaRPr lang="hu-HU" dirty="0"/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2280 fa – városi erdő</a:t>
            </a:r>
          </a:p>
          <a:p>
            <a:pPr lvl="0">
              <a:spcBef>
                <a:spcPct val="20000"/>
              </a:spcBef>
              <a:defRPr/>
            </a:pPr>
            <a:endParaRPr lang="hu-HU" dirty="0"/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Problémák:</a:t>
            </a:r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- </a:t>
            </a:r>
            <a:r>
              <a:rPr lang="hu-HU" dirty="0" err="1"/>
              <a:t>csapadékvízkezelés-öntözés</a:t>
            </a:r>
            <a:endParaRPr lang="hu-HU" dirty="0"/>
          </a:p>
          <a:p>
            <a:pPr lvl="0">
              <a:spcBef>
                <a:spcPct val="20000"/>
              </a:spcBef>
              <a:buFontTx/>
              <a:buChar char="-"/>
              <a:defRPr/>
            </a:pPr>
            <a:r>
              <a:rPr lang="hu-HU" dirty="0"/>
              <a:t> leromlott állapotú zöldfelületek</a:t>
            </a:r>
          </a:p>
          <a:p>
            <a:pPr lvl="0">
              <a:spcBef>
                <a:spcPct val="20000"/>
              </a:spcBef>
              <a:buFontTx/>
              <a:buChar char="-"/>
              <a:defRPr/>
            </a:pPr>
            <a:r>
              <a:rPr lang="hu-HU" dirty="0"/>
              <a:t>- költséges és nem elegendő színvonalú </a:t>
            </a:r>
            <a:r>
              <a:rPr lang="hu-HU" dirty="0" err="1"/>
              <a:t>zöldfelületfenntartás</a:t>
            </a:r>
            <a:r>
              <a:rPr lang="hu-HU" dirty="0"/>
              <a:t>, üzemeltetés</a:t>
            </a:r>
          </a:p>
          <a:p>
            <a:pPr lvl="0">
              <a:spcBef>
                <a:spcPct val="20000"/>
              </a:spcBef>
              <a:buFontTx/>
              <a:buChar char="-"/>
              <a:defRPr/>
            </a:pPr>
            <a:r>
              <a:rPr lang="hu-HU" dirty="0"/>
              <a:t>kevés parkoló  </a:t>
            </a:r>
            <a:r>
              <a:rPr lang="hu-HU" b="1" dirty="0"/>
              <a:t> </a:t>
            </a:r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876272" y="5286412"/>
            <a:ext cx="8134408" cy="9076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r">
              <a:spcBef>
                <a:spcPct val="20000"/>
              </a:spcBef>
              <a:defRPr/>
            </a:pPr>
            <a:endParaRPr lang="hu-HU" b="1" dirty="0"/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ÜZEMELTETÉSI MODELL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400" dirty="0"/>
              <a:t>CSERTŐ PARK –   ZV Zrt - </a:t>
            </a:r>
            <a:r>
              <a:rPr lang="hu-HU" sz="1400" dirty="0" err="1"/>
              <a:t>GreenOffice</a:t>
            </a:r>
            <a:r>
              <a:rPr lang="hu-HU" sz="1400" dirty="0"/>
              <a:t> Kft.</a:t>
            </a:r>
            <a:endParaRPr lang="hu-HU" b="1" dirty="0"/>
          </a:p>
        </p:txBody>
      </p:sp>
      <p:sp>
        <p:nvSpPr>
          <p:cNvPr id="8" name="Alcím 2">
            <a:extLst>
              <a:ext uri="{FF2B5EF4-FFF2-40B4-BE49-F238E27FC236}">
                <a16:creationId xmlns:a16="http://schemas.microsoft.com/office/drawing/2014/main" xmlns="" id="{E8678204-3C8C-41EF-B96A-D5E6455DD0F0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xmlns="" id="{52DB3052-6F64-4E24-84A4-0D7F647AB017}"/>
              </a:ext>
            </a:extLst>
          </p:cNvPr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1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Alcím 2"/>
          <p:cNvSpPr txBox="1">
            <a:spLocks/>
          </p:cNvSpPr>
          <p:nvPr/>
        </p:nvSpPr>
        <p:spPr>
          <a:xfrm>
            <a:off x="6153160" y="571504"/>
            <a:ext cx="2990840" cy="5000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hu-HU" b="1" dirty="0"/>
              <a:t>CSERTŐ PARK</a:t>
            </a:r>
          </a:p>
          <a:p>
            <a:pPr lvl="0">
              <a:spcBef>
                <a:spcPct val="20000"/>
              </a:spcBef>
              <a:defRPr/>
            </a:pPr>
            <a:endParaRPr lang="hu-HU" b="1" dirty="0"/>
          </a:p>
          <a:p>
            <a:pPr lvl="0">
              <a:spcBef>
                <a:spcPct val="20000"/>
              </a:spcBef>
              <a:defRPr/>
            </a:pPr>
            <a:r>
              <a:rPr lang="hu-HU" sz="1700" dirty="0"/>
              <a:t>Városi erdő kezelés erdészeti módszerekkel</a:t>
            </a:r>
          </a:p>
          <a:p>
            <a:pPr lvl="0">
              <a:spcBef>
                <a:spcPct val="20000"/>
              </a:spcBef>
              <a:defRPr/>
            </a:pPr>
            <a:endParaRPr lang="hu-HU" sz="1700" dirty="0"/>
          </a:p>
          <a:p>
            <a:pPr lvl="0">
              <a:spcBef>
                <a:spcPct val="20000"/>
              </a:spcBef>
              <a:defRPr/>
            </a:pPr>
            <a:r>
              <a:rPr lang="hu-HU" sz="1700" dirty="0" err="1"/>
              <a:t>Casapdékvíz</a:t>
            </a:r>
            <a:r>
              <a:rPr lang="hu-HU" sz="1700" dirty="0"/>
              <a:t> helyben tartása esőkertekkel</a:t>
            </a:r>
          </a:p>
          <a:p>
            <a:pPr lvl="0">
              <a:spcBef>
                <a:spcPct val="20000"/>
              </a:spcBef>
              <a:defRPr/>
            </a:pPr>
            <a:endParaRPr lang="hu-HU" sz="1700" dirty="0"/>
          </a:p>
          <a:p>
            <a:pPr lvl="0">
              <a:spcBef>
                <a:spcPct val="20000"/>
              </a:spcBef>
              <a:defRPr/>
            </a:pPr>
            <a:r>
              <a:rPr lang="hu-HU" sz="1700" dirty="0"/>
              <a:t>Vízáteresztő burkolatok</a:t>
            </a:r>
          </a:p>
          <a:p>
            <a:pPr lvl="0">
              <a:spcBef>
                <a:spcPct val="20000"/>
              </a:spcBef>
              <a:defRPr/>
            </a:pPr>
            <a:endParaRPr lang="hu-HU" sz="1700" dirty="0"/>
          </a:p>
          <a:p>
            <a:pPr lvl="0">
              <a:spcBef>
                <a:spcPct val="20000"/>
              </a:spcBef>
              <a:defRPr/>
            </a:pPr>
            <a:r>
              <a:rPr lang="hu-HU" sz="1700" dirty="0"/>
              <a:t>Alternatív gyepgazdálkodási technikák alkalmazása</a:t>
            </a:r>
          </a:p>
          <a:p>
            <a:pPr lvl="0">
              <a:spcBef>
                <a:spcPct val="20000"/>
              </a:spcBef>
              <a:defRPr/>
            </a:pPr>
            <a:endParaRPr lang="hu-HU" sz="1700" dirty="0"/>
          </a:p>
          <a:p>
            <a:pPr lvl="0">
              <a:spcBef>
                <a:spcPct val="20000"/>
              </a:spcBef>
              <a:defRPr/>
            </a:pPr>
            <a:r>
              <a:rPr lang="hu-HU" sz="1700" dirty="0"/>
              <a:t>Csapadékvíz-</a:t>
            </a:r>
            <a:r>
              <a:rPr lang="hu-HU" sz="1700" dirty="0" err="1"/>
              <a:t>tározás</a:t>
            </a:r>
            <a:r>
              <a:rPr lang="hu-HU" sz="1700" dirty="0"/>
              <a:t>, elszivárogtatás, kútról öntözés</a:t>
            </a:r>
          </a:p>
          <a:p>
            <a:pPr lvl="0">
              <a:spcBef>
                <a:spcPct val="20000"/>
              </a:spcBef>
              <a:defRPr/>
            </a:pPr>
            <a:endParaRPr lang="hu-HU" sz="1700" dirty="0"/>
          </a:p>
          <a:p>
            <a:pPr lvl="0">
              <a:spcBef>
                <a:spcPct val="20000"/>
              </a:spcBef>
              <a:defRPr/>
            </a:pPr>
            <a:r>
              <a:rPr lang="hu-HU" sz="1700" dirty="0"/>
              <a:t>Zöldtetők létesítése középületeken</a:t>
            </a:r>
          </a:p>
          <a:p>
            <a:pPr lvl="0">
              <a:spcBef>
                <a:spcPct val="20000"/>
              </a:spcBef>
              <a:defRPr/>
            </a:pPr>
            <a:endParaRPr lang="hu-HU" sz="1700" dirty="0"/>
          </a:p>
          <a:p>
            <a:pPr lvl="0">
              <a:spcBef>
                <a:spcPct val="20000"/>
              </a:spcBef>
              <a:defRPr/>
            </a:pPr>
            <a:endParaRPr lang="hu-HU" b="1" dirty="0"/>
          </a:p>
          <a:p>
            <a:pPr lvl="0">
              <a:spcBef>
                <a:spcPct val="20000"/>
              </a:spcBef>
              <a:defRPr/>
            </a:pPr>
            <a:endParaRPr lang="hu-HU" b="1" dirty="0"/>
          </a:p>
        </p:txBody>
      </p:sp>
      <p:pic>
        <p:nvPicPr>
          <p:cNvPr id="8" name="Kép 7" descr="CSERTŐ_altergye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34" y="606652"/>
            <a:ext cx="5239264" cy="1679340"/>
          </a:xfrm>
          <a:prstGeom prst="rect">
            <a:avLst/>
          </a:prstGeom>
        </p:spPr>
      </p:pic>
      <p:pic>
        <p:nvPicPr>
          <p:cNvPr id="11" name="Kép 10" descr="CSERTŐ_esőker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38" y="2383483"/>
            <a:ext cx="5214970" cy="1402707"/>
          </a:xfrm>
          <a:prstGeom prst="rect">
            <a:avLst/>
          </a:prstGeom>
        </p:spPr>
      </p:pic>
      <p:pic>
        <p:nvPicPr>
          <p:cNvPr id="17" name="Kép 16" descr="csert_kepeslap-01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761496" y="3929066"/>
            <a:ext cx="2993702" cy="1571636"/>
          </a:xfrm>
          <a:prstGeom prst="rect">
            <a:avLst/>
          </a:prstGeom>
        </p:spPr>
      </p:pic>
      <p:sp>
        <p:nvSpPr>
          <p:cNvPr id="15" name="Alcím 2"/>
          <p:cNvSpPr txBox="1">
            <a:spLocks/>
          </p:cNvSpPr>
          <p:nvPr/>
        </p:nvSpPr>
        <p:spPr>
          <a:xfrm>
            <a:off x="876272" y="5286388"/>
            <a:ext cx="8134408" cy="97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endParaRPr lang="hu-HU" b="1" dirty="0"/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ÜZEMELTETÉSI MODELL</a:t>
            </a:r>
          </a:p>
          <a:p>
            <a:pPr lvl="0">
              <a:spcBef>
                <a:spcPct val="20000"/>
              </a:spcBef>
              <a:defRPr/>
            </a:pPr>
            <a:r>
              <a:rPr lang="hu-HU" sz="1400" dirty="0"/>
              <a:t>CSERTŐ PARK –   ZV Zrt - </a:t>
            </a:r>
            <a:r>
              <a:rPr lang="hu-HU" sz="1400" dirty="0" err="1"/>
              <a:t>GreenOffice</a:t>
            </a:r>
            <a:r>
              <a:rPr lang="hu-HU" sz="1400" dirty="0"/>
              <a:t> Kft.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xmlns="" id="{845D4770-F47F-4DC8-A653-7EEC4E8D4E3D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Alcím 2">
            <a:extLst>
              <a:ext uri="{FF2B5EF4-FFF2-40B4-BE49-F238E27FC236}">
                <a16:creationId xmlns:a16="http://schemas.microsoft.com/office/drawing/2014/main" xmlns="" id="{A1810911-F91E-46F5-B741-AD859B6A60C0}"/>
              </a:ext>
            </a:extLst>
          </p:cNvPr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Kép 1" descr="ppt template 023_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42875" y="188913"/>
            <a:ext cx="8642350" cy="592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</a:pPr>
            <a:endParaRPr lang="hu-HU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1. lépés: Települési vízrendezési feladatok 						(Területi vízrendezés)</a:t>
            </a: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		Sokszor kimarad vagy már elavult!!!!</a:t>
            </a: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2. lépés: Vonal menti vízrendezési feladatok </a:t>
            </a: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(Inkább erre koncentrálunk - közműberuházások)</a:t>
            </a: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		</a:t>
            </a:r>
            <a:endParaRPr lang="hu-HU" sz="2000" dirty="0"/>
          </a:p>
          <a:p>
            <a:pPr>
              <a:spcBef>
                <a:spcPct val="60000"/>
              </a:spcBef>
            </a:pPr>
            <a:r>
              <a:rPr lang="hu-HU" sz="2000" dirty="0"/>
              <a:t>			</a:t>
            </a: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spcBef>
                <a:spcPct val="60000"/>
              </a:spcBef>
            </a:pPr>
            <a:r>
              <a:rPr lang="hu-HU" b="1" dirty="0">
                <a:solidFill>
                  <a:srgbClr val="74A254"/>
                </a:solidFill>
              </a:rPr>
              <a:t> </a:t>
            </a:r>
            <a:endParaRPr lang="hu-HU" b="1" dirty="0"/>
          </a:p>
          <a:p>
            <a:pPr>
              <a:spcBef>
                <a:spcPct val="60000"/>
              </a:spcBef>
            </a:pPr>
            <a:endParaRPr lang="hu-HU" b="1" dirty="0">
              <a:solidFill>
                <a:srgbClr val="74A254"/>
              </a:solidFill>
            </a:endParaRPr>
          </a:p>
          <a:p>
            <a:pPr>
              <a:spcBef>
                <a:spcPct val="60000"/>
              </a:spcBef>
            </a:pPr>
            <a:r>
              <a:rPr lang="hu-HU" dirty="0">
                <a:solidFill>
                  <a:srgbClr val="FF0000"/>
                </a:solidFill>
              </a:rPr>
              <a:t>	</a:t>
            </a:r>
            <a:endParaRPr lang="hu-HU" b="1" i="1" dirty="0">
              <a:solidFill>
                <a:srgbClr val="FF0000"/>
              </a:solidFill>
            </a:endParaRPr>
          </a:p>
          <a:p>
            <a:pPr>
              <a:spcBef>
                <a:spcPct val="60000"/>
              </a:spcBef>
            </a:pP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1438" y="-285776"/>
            <a:ext cx="101891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Cél: Integrált települési csapadékvíz-gazdálkodás és zöldfelületgazdálkodás </a:t>
            </a:r>
            <a:r>
              <a:rPr lang="hu-HU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megvalóstása</a:t>
            </a:r>
            <a:endParaRPr lang="hu-HU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Malmo2002_1012_114126AA"/>
          <p:cNvPicPr>
            <a:picLocks noChangeAspect="1" noChangeArrowheads="1"/>
          </p:cNvPicPr>
          <p:nvPr/>
        </p:nvPicPr>
        <p:blipFill>
          <a:blip r:embed="rId3"/>
          <a:srcRect t="21960" b="22830"/>
          <a:stretch>
            <a:fillRect/>
          </a:stretch>
        </p:blipFill>
        <p:spPr bwMode="auto">
          <a:xfrm>
            <a:off x="-31" y="3071810"/>
            <a:ext cx="9144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1406" y="6072206"/>
            <a:ext cx="90725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Száraz záporvíz tározó-szikkasztó – gyülekezőtér, Malmö, Svédország</a:t>
            </a:r>
          </a:p>
          <a:p>
            <a:pPr>
              <a:spcBef>
                <a:spcPct val="50000"/>
              </a:spcBef>
            </a:pPr>
            <a:r>
              <a:rPr lang="hu-HU" altLang="hu-HU" sz="1600" dirty="0">
                <a:solidFill>
                  <a:schemeClr val="bg1"/>
                </a:solidFill>
              </a:rPr>
              <a:t>Fotó: </a:t>
            </a:r>
            <a:r>
              <a:rPr lang="hu-HU" altLang="hu-HU" sz="1600" dirty="0" err="1">
                <a:solidFill>
                  <a:schemeClr val="bg1"/>
                </a:solidFill>
              </a:rPr>
              <a:t>Almási</a:t>
            </a:r>
            <a:r>
              <a:rPr lang="hu-HU" altLang="hu-HU" sz="1600" dirty="0">
                <a:solidFill>
                  <a:schemeClr val="bg1"/>
                </a:solidFill>
              </a:rPr>
              <a:t> Balázs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Kép 1" descr="ppt template 023_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42875" y="188913"/>
            <a:ext cx="8642350" cy="543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</a:pPr>
            <a:endParaRPr lang="hu-HU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endParaRPr lang="hu-HU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		- </a:t>
            </a:r>
            <a:r>
              <a:rPr lang="hu-HU" sz="2000" dirty="0"/>
              <a:t>Felszíni lefolyás csökkentés</a:t>
            </a:r>
          </a:p>
          <a:p>
            <a:pPr>
              <a:spcBef>
                <a:spcPct val="60000"/>
              </a:spcBef>
            </a:pPr>
            <a:r>
              <a:rPr lang="hu-HU" sz="2000" dirty="0"/>
              <a:t>				- Maximumok csökkentése, késleletetése</a:t>
            </a:r>
          </a:p>
          <a:p>
            <a:pPr>
              <a:spcBef>
                <a:spcPct val="60000"/>
              </a:spcBef>
            </a:pPr>
            <a:r>
              <a:rPr lang="hu-HU" sz="2000" dirty="0"/>
              <a:t>				- </a:t>
            </a:r>
            <a:r>
              <a:rPr lang="hu-HU" sz="2000" dirty="0" err="1"/>
              <a:t>Tározás</a:t>
            </a:r>
            <a:r>
              <a:rPr lang="hu-HU" sz="2000" dirty="0"/>
              <a:t> és igény szerinti visszapótlás 					rendszerének kialakítása</a:t>
            </a:r>
          </a:p>
          <a:p>
            <a:pPr>
              <a:spcBef>
                <a:spcPct val="60000"/>
              </a:spcBef>
            </a:pPr>
            <a:r>
              <a:rPr lang="hu-HU" sz="2000" dirty="0"/>
              <a:t>			</a:t>
            </a: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spcBef>
                <a:spcPct val="60000"/>
              </a:spcBef>
            </a:pPr>
            <a:r>
              <a:rPr lang="hu-HU" b="1" dirty="0">
                <a:solidFill>
                  <a:srgbClr val="74A254"/>
                </a:solidFill>
              </a:rPr>
              <a:t> </a:t>
            </a:r>
            <a:endParaRPr lang="hu-HU" b="1" dirty="0"/>
          </a:p>
          <a:p>
            <a:pPr>
              <a:spcBef>
                <a:spcPct val="60000"/>
              </a:spcBef>
            </a:pPr>
            <a:endParaRPr lang="hu-HU" b="1" dirty="0">
              <a:solidFill>
                <a:srgbClr val="74A254"/>
              </a:solidFill>
            </a:endParaRPr>
          </a:p>
          <a:p>
            <a:pPr>
              <a:spcBef>
                <a:spcPct val="60000"/>
              </a:spcBef>
            </a:pPr>
            <a:r>
              <a:rPr lang="hu-HU" dirty="0">
                <a:solidFill>
                  <a:srgbClr val="FF0000"/>
                </a:solidFill>
              </a:rPr>
              <a:t>	</a:t>
            </a:r>
            <a:endParaRPr lang="hu-HU" b="1" i="1" dirty="0">
              <a:solidFill>
                <a:srgbClr val="FF0000"/>
              </a:solidFill>
            </a:endParaRPr>
          </a:p>
          <a:p>
            <a:pPr>
              <a:spcBef>
                <a:spcPct val="60000"/>
              </a:spcBef>
            </a:pP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1438" y="-285776"/>
            <a:ext cx="90725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Integrált települési csapadékvíz-gazdálkodás</a:t>
            </a:r>
            <a:endParaRPr lang="hu-HU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Malmo2002_1012_114126AA"/>
          <p:cNvPicPr>
            <a:picLocks noChangeAspect="1" noChangeArrowheads="1"/>
          </p:cNvPicPr>
          <p:nvPr/>
        </p:nvPicPr>
        <p:blipFill>
          <a:blip r:embed="rId3"/>
          <a:srcRect t="21960" b="22830"/>
          <a:stretch>
            <a:fillRect/>
          </a:stretch>
        </p:blipFill>
        <p:spPr bwMode="auto">
          <a:xfrm>
            <a:off x="-31" y="3071810"/>
            <a:ext cx="9144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1406" y="6072206"/>
            <a:ext cx="90725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Száraz záporvíz tározó-szikkasztó – gyülekezőtér, Malmö, Svédország</a:t>
            </a:r>
          </a:p>
          <a:p>
            <a:pPr>
              <a:spcBef>
                <a:spcPct val="50000"/>
              </a:spcBef>
            </a:pPr>
            <a:r>
              <a:rPr lang="hu-HU" altLang="hu-HU" sz="1600" dirty="0">
                <a:solidFill>
                  <a:schemeClr val="bg1"/>
                </a:solidFill>
              </a:rPr>
              <a:t>Fotó: </a:t>
            </a:r>
            <a:r>
              <a:rPr lang="hu-HU" altLang="hu-HU" sz="1600" dirty="0" err="1">
                <a:solidFill>
                  <a:schemeClr val="bg1"/>
                </a:solidFill>
              </a:rPr>
              <a:t>Almási</a:t>
            </a:r>
            <a:r>
              <a:rPr lang="hu-HU" altLang="hu-HU" sz="1600" dirty="0">
                <a:solidFill>
                  <a:schemeClr val="bg1"/>
                </a:solidFill>
              </a:rPr>
              <a:t> Balázs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Vízkörforgás </a:t>
            </a: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" y="1484784"/>
            <a:ext cx="9148131" cy="4640009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98F9A797-F0F2-400F-BA73-13733C793D78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35346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-11687" y="1700808"/>
            <a:ext cx="8642350" cy="414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</a:pPr>
            <a:r>
              <a:rPr lang="hu-HU" sz="2000" dirty="0"/>
              <a:t>			</a:t>
            </a:r>
          </a:p>
          <a:p>
            <a:pPr>
              <a:spcBef>
                <a:spcPct val="60000"/>
              </a:spcBef>
            </a:pPr>
            <a:endParaRPr lang="hu-HU" sz="2000" dirty="0"/>
          </a:p>
          <a:p>
            <a:pPr>
              <a:spcBef>
                <a:spcPct val="60000"/>
              </a:spcBef>
            </a:pPr>
            <a:r>
              <a:rPr lang="hu-HU" sz="2000" b="1" dirty="0" smtClean="0">
                <a:solidFill>
                  <a:srgbClr val="0070C0"/>
                </a:solidFill>
              </a:rPr>
              <a:t>- Olcsóbb </a:t>
            </a:r>
            <a:r>
              <a:rPr lang="hu-HU" sz="2000" b="1" dirty="0">
                <a:solidFill>
                  <a:srgbClr val="0070C0"/>
                </a:solidFill>
              </a:rPr>
              <a:t>beruházás létrehozni!</a:t>
            </a:r>
          </a:p>
          <a:p>
            <a:pPr>
              <a:spcBef>
                <a:spcPct val="60000"/>
              </a:spcBef>
            </a:pPr>
            <a:r>
              <a:rPr lang="hu-HU" sz="2000" b="1" dirty="0" smtClean="0">
                <a:solidFill>
                  <a:srgbClr val="0070C0"/>
                </a:solidFill>
              </a:rPr>
              <a:t>- Hosszú távon olcsóbb </a:t>
            </a:r>
            <a:r>
              <a:rPr lang="hu-HU" sz="2000" b="1" dirty="0">
                <a:solidFill>
                  <a:srgbClr val="0070C0"/>
                </a:solidFill>
              </a:rPr>
              <a:t>üzemeltetni!</a:t>
            </a:r>
            <a:r>
              <a:rPr lang="hu-HU" sz="2000" dirty="0"/>
              <a:t> </a:t>
            </a: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spcBef>
                <a:spcPct val="60000"/>
              </a:spcBef>
            </a:pPr>
            <a:r>
              <a:rPr lang="hu-HU" b="1" dirty="0">
                <a:solidFill>
                  <a:srgbClr val="74A254"/>
                </a:solidFill>
              </a:rPr>
              <a:t> </a:t>
            </a:r>
            <a:endParaRPr lang="hu-HU" b="1" dirty="0"/>
          </a:p>
          <a:p>
            <a:pPr>
              <a:spcBef>
                <a:spcPct val="60000"/>
              </a:spcBef>
            </a:pPr>
            <a:endParaRPr lang="hu-HU" b="1" dirty="0">
              <a:solidFill>
                <a:srgbClr val="74A254"/>
              </a:solidFill>
            </a:endParaRPr>
          </a:p>
          <a:p>
            <a:pPr>
              <a:spcBef>
                <a:spcPct val="60000"/>
              </a:spcBef>
            </a:pPr>
            <a:r>
              <a:rPr lang="hu-HU" dirty="0">
                <a:solidFill>
                  <a:srgbClr val="FF0000"/>
                </a:solidFill>
              </a:rPr>
              <a:t>	</a:t>
            </a:r>
            <a:endParaRPr lang="hu-HU" b="1" i="1" dirty="0">
              <a:solidFill>
                <a:srgbClr val="FF0000"/>
              </a:solidFill>
            </a:endParaRPr>
          </a:p>
          <a:p>
            <a:pPr>
              <a:spcBef>
                <a:spcPct val="60000"/>
              </a:spcBef>
            </a:pPr>
            <a:endParaRPr lang="hu-HU" dirty="0"/>
          </a:p>
        </p:txBody>
      </p:sp>
      <p:pic>
        <p:nvPicPr>
          <p:cNvPr id="8" name="Kép 7" descr="talajszelvén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6389"/>
            <a:ext cx="9144032" cy="302199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1438" y="-285776"/>
            <a:ext cx="950122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endParaRPr lang="hu-H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Mi a megoldás?         </a:t>
            </a:r>
            <a:endParaRPr lang="hu-HU" sz="2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endParaRPr lang="hu-HU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2000" b="1" dirty="0" smtClean="0">
                <a:solidFill>
                  <a:srgbClr val="92D050"/>
                </a:solidFill>
              </a:rPr>
              <a:t>Települési </a:t>
            </a:r>
            <a:r>
              <a:rPr lang="hu-HU" sz="2000" b="1" dirty="0">
                <a:solidFill>
                  <a:srgbClr val="92D050"/>
                </a:solidFill>
              </a:rPr>
              <a:t>zöldfelületi rendszer védelme, kék- és zöld 						infrastruktúra fejlesztése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8334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827088" y="6379988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91900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7993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u-HU" b="1" dirty="0"/>
              <a:t>Budapest - Zöldinfrastruktúra füzetek</a:t>
            </a:r>
            <a:endParaRPr lang="hu-HU" dirty="0">
              <a:latin typeface="Arial" charset="0"/>
            </a:endParaRPr>
          </a:p>
          <a:p>
            <a:pPr eaLnBrk="0" hangingPunct="0"/>
            <a:endParaRPr lang="hu-HU" b="1" dirty="0">
              <a:latin typeface="Arial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37" y="994844"/>
            <a:ext cx="1632359" cy="2313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3" y="996963"/>
            <a:ext cx="1622561" cy="2308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53" y="996963"/>
            <a:ext cx="3721553" cy="4880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r="1628"/>
          <a:stretch/>
        </p:blipFill>
        <p:spPr>
          <a:xfrm>
            <a:off x="179512" y="3639125"/>
            <a:ext cx="1619097" cy="2094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0B4114C8-CC9C-483E-8730-19B23B73FD9C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47670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lcím 2"/>
          <p:cNvSpPr txBox="1">
            <a:spLocks/>
          </p:cNvSpPr>
          <p:nvPr/>
        </p:nvSpPr>
        <p:spPr>
          <a:xfrm>
            <a:off x="4211638" y="6308725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Magyar Önkormányzati Főkertész Szövetség  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Konferenciája 2018. december 11. Eger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1" b="27610"/>
          <a:stretch/>
        </p:blipFill>
        <p:spPr>
          <a:xfrm>
            <a:off x="56185" y="908720"/>
            <a:ext cx="9136288" cy="519530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7993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u-HU" b="1" dirty="0"/>
              <a:t>Forrás: </a:t>
            </a:r>
            <a:r>
              <a:rPr lang="hu-HU" b="1" dirty="0" err="1">
                <a:hlinkClick r:id="rId6"/>
              </a:rPr>
              <a:t>www.budapest.hu</a:t>
            </a:r>
            <a:r>
              <a:rPr lang="hu-HU" b="1" dirty="0"/>
              <a:t> Zöldinfrastruktúra füzetek</a:t>
            </a:r>
            <a:endParaRPr lang="hu-HU" dirty="0">
              <a:latin typeface="Arial" charset="0"/>
            </a:endParaRPr>
          </a:p>
          <a:p>
            <a:pPr eaLnBrk="0" hangingPunct="0"/>
            <a:endParaRPr lang="hu-HU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104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1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zövegdoboz 7"/>
          <p:cNvSpPr txBox="1"/>
          <p:nvPr/>
        </p:nvSpPr>
        <p:spPr>
          <a:xfrm>
            <a:off x="5076056" y="4652199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C0C0C0"/>
                </a:solidFill>
              </a:rPr>
              <a:t>Forrás: </a:t>
            </a:r>
            <a:r>
              <a:rPr lang="hu-HU" sz="1200" dirty="0">
                <a:solidFill>
                  <a:srgbClr val="C0C0C0"/>
                </a:solidFill>
                <a:hlinkClick r:id="rId5"/>
              </a:rPr>
              <a:t>https://www.mut.hu/?module=news&amp;action=getfile&amp;fid=182647</a:t>
            </a:r>
            <a:endParaRPr lang="hu-HU" sz="1200" dirty="0">
              <a:solidFill>
                <a:srgbClr val="C0C0C0"/>
              </a:solidFill>
            </a:endParaRPr>
          </a:p>
          <a:p>
            <a:r>
              <a:rPr lang="hu-HU" sz="1200" dirty="0" err="1">
                <a:solidFill>
                  <a:srgbClr val="C0C0C0"/>
                </a:solidFill>
              </a:rPr>
              <a:t>MUTk</a:t>
            </a:r>
            <a:r>
              <a:rPr lang="hu-HU" sz="1200" dirty="0">
                <a:solidFill>
                  <a:srgbClr val="C0C0C0"/>
                </a:solidFill>
              </a:rPr>
              <a:t> - 2011</a:t>
            </a:r>
          </a:p>
        </p:txBody>
      </p:sp>
      <p:pic>
        <p:nvPicPr>
          <p:cNvPr id="11" name="Kép 10" descr="Urban_climat_Gui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285728"/>
            <a:ext cx="3143272" cy="421079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2159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14" name="Alcím 2"/>
          <p:cNvSpPr txBox="1">
            <a:spLocks/>
          </p:cNvSpPr>
          <p:nvPr/>
        </p:nvSpPr>
        <p:spPr>
          <a:xfrm>
            <a:off x="571472" y="71438"/>
            <a:ext cx="4071966" cy="5805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>
              <a:spcBef>
                <a:spcPct val="20000"/>
              </a:spcBef>
              <a:defRPr/>
            </a:pPr>
            <a:endParaRPr lang="hu-HU" b="1" dirty="0"/>
          </a:p>
          <a:p>
            <a:pPr lvl="0">
              <a:spcBef>
                <a:spcPct val="20000"/>
              </a:spcBef>
              <a:defRPr/>
            </a:pPr>
            <a:r>
              <a:rPr lang="hu-HU" b="1" dirty="0"/>
              <a:t>Útmutató döntéshozóknak</a:t>
            </a:r>
          </a:p>
          <a:p>
            <a:pPr lvl="0">
              <a:spcBef>
                <a:spcPct val="20000"/>
              </a:spcBef>
              <a:defRPr/>
            </a:pPr>
            <a:endParaRPr lang="hu-HU" b="1" dirty="0"/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Szerzők</a:t>
            </a:r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6 egyetem</a:t>
            </a:r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VÁTI</a:t>
            </a:r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2 civil szervezet (</a:t>
            </a:r>
            <a:r>
              <a:rPr lang="hu-HU" dirty="0" err="1"/>
              <a:t>EnergiaKlub</a:t>
            </a:r>
            <a:r>
              <a:rPr lang="hu-HU" dirty="0"/>
              <a:t>, </a:t>
            </a:r>
            <a:r>
              <a:rPr lang="hu-HU" dirty="0" err="1"/>
              <a:t>MUTk</a:t>
            </a:r>
            <a:r>
              <a:rPr lang="hu-HU" dirty="0"/>
              <a:t>)</a:t>
            </a:r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OMSZ </a:t>
            </a:r>
          </a:p>
          <a:p>
            <a:pPr lvl="0">
              <a:spcBef>
                <a:spcPct val="20000"/>
              </a:spcBef>
              <a:defRPr/>
            </a:pPr>
            <a:endParaRPr lang="hu-HU" dirty="0"/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Alapvető definíciók, trendek, adaptációs technikák ismertetése</a:t>
            </a:r>
          </a:p>
          <a:p>
            <a:pPr lvl="0">
              <a:spcBef>
                <a:spcPct val="20000"/>
              </a:spcBef>
              <a:defRPr/>
            </a:pPr>
            <a:endParaRPr lang="hu-HU" dirty="0"/>
          </a:p>
          <a:p>
            <a:pPr lvl="0">
              <a:spcBef>
                <a:spcPct val="20000"/>
              </a:spcBef>
              <a:defRPr/>
            </a:pPr>
            <a:r>
              <a:rPr lang="hu-HU" dirty="0"/>
              <a:t>Kiemeli az összefüggéseket:  </a:t>
            </a:r>
          </a:p>
          <a:p>
            <a:pPr lvl="0">
              <a:spcBef>
                <a:spcPct val="20000"/>
              </a:spcBef>
              <a:defRPr/>
            </a:pPr>
            <a:endParaRPr lang="hu-HU" dirty="0"/>
          </a:p>
          <a:p>
            <a:pPr lvl="1">
              <a:spcBef>
                <a:spcPct val="20000"/>
              </a:spcBef>
              <a:buFontTx/>
              <a:buChar char="-"/>
              <a:defRPr/>
            </a:pPr>
            <a:r>
              <a:rPr lang="hu-HU" i="1" dirty="0"/>
              <a:t>Közterület és klímaadaptáció</a:t>
            </a:r>
          </a:p>
          <a:p>
            <a:pPr lvl="1">
              <a:spcBef>
                <a:spcPct val="20000"/>
              </a:spcBef>
              <a:buFontTx/>
              <a:buChar char="-"/>
              <a:defRPr/>
            </a:pPr>
            <a:r>
              <a:rPr lang="hu-HU" i="1" dirty="0"/>
              <a:t>Közlekedés és klímaadaptáció</a:t>
            </a:r>
          </a:p>
          <a:p>
            <a:pPr lvl="1">
              <a:spcBef>
                <a:spcPct val="20000"/>
              </a:spcBef>
              <a:buFontTx/>
              <a:buChar char="-"/>
              <a:defRPr/>
            </a:pPr>
            <a:r>
              <a:rPr lang="hu-HU" i="1" dirty="0"/>
              <a:t>Építés és klímaadaptáció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xmlns="" id="{B904B878-EAB8-4DBB-92A0-3DF80B8C3A7A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xmlns="" id="{C57A25B5-ED28-4AF0-BFDD-B3EF2986E884}"/>
              </a:ext>
            </a:extLst>
          </p:cNvPr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lcím 2"/>
          <p:cNvSpPr txBox="1">
            <a:spLocks/>
          </p:cNvSpPr>
          <p:nvPr/>
        </p:nvSpPr>
        <p:spPr>
          <a:xfrm>
            <a:off x="684213" y="4437063"/>
            <a:ext cx="4319587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églalap 11"/>
          <p:cNvSpPr/>
          <p:nvPr/>
        </p:nvSpPr>
        <p:spPr>
          <a:xfrm>
            <a:off x="857224" y="1906257"/>
            <a:ext cx="8035256" cy="405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r>
              <a:rPr lang="hu-HU" sz="1400" dirty="0"/>
              <a:t>Báthoryné Dr. Nagy Ildikó Réka</a:t>
            </a:r>
          </a:p>
          <a:p>
            <a:pPr>
              <a:spcBef>
                <a:spcPct val="60000"/>
              </a:spcBef>
            </a:pPr>
            <a:r>
              <a:rPr lang="hu-HU" dirty="0"/>
              <a:t>	</a:t>
            </a:r>
          </a:p>
          <a:p>
            <a:pPr>
              <a:spcBef>
                <a:spcPct val="60000"/>
              </a:spcBef>
            </a:pPr>
            <a:r>
              <a:rPr lang="hu-HU" sz="1200" dirty="0"/>
              <a:t>okl. tájépítészmérnök, tanszékvezető egyetemi docens</a:t>
            </a:r>
          </a:p>
          <a:p>
            <a:pPr>
              <a:spcBef>
                <a:spcPct val="60000"/>
              </a:spcBef>
            </a:pPr>
            <a:r>
              <a:rPr lang="hu-HU" sz="1200" dirty="0"/>
              <a:t>klímaadaptációs szakértő, tájvédelmi szakértő</a:t>
            </a:r>
          </a:p>
          <a:p>
            <a:pPr>
              <a:spcBef>
                <a:spcPct val="60000"/>
              </a:spcBef>
            </a:pPr>
            <a:endParaRPr lang="hu-HU" sz="1200" dirty="0">
              <a:solidFill>
                <a:srgbClr val="3B753C"/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1200" dirty="0">
                <a:solidFill>
                  <a:srgbClr val="3B753C"/>
                </a:solidFill>
              </a:rPr>
              <a:t>Klímaadaptív zöldfelületekről: </a:t>
            </a:r>
            <a:r>
              <a:rPr lang="en-US" sz="1200" dirty="0">
                <a:solidFill>
                  <a:srgbClr val="3B753C"/>
                </a:solidFill>
                <a:hlinkClick r:id="rId5"/>
              </a:rPr>
              <a:t>https://www.youtube.com/watch?v=K1gXYoERGNM</a:t>
            </a:r>
            <a:endParaRPr lang="hu-HU" sz="1200" dirty="0">
              <a:solidFill>
                <a:srgbClr val="3B753C"/>
              </a:solidFill>
            </a:endParaRPr>
          </a:p>
          <a:p>
            <a:pPr>
              <a:spcBef>
                <a:spcPct val="60000"/>
              </a:spcBef>
            </a:pPr>
            <a:r>
              <a:rPr lang="hu-HU" sz="1200" dirty="0">
                <a:solidFill>
                  <a:srgbClr val="3B753C"/>
                </a:solidFill>
              </a:rPr>
              <a:t>Klímaadaptív települési vízgazdálkodásról: https://www.youtube.com/watch?v=AGwkhjLA5-8</a:t>
            </a:r>
            <a:r>
              <a:rPr lang="hu-HU" sz="1200" dirty="0"/>
              <a:t>	</a:t>
            </a:r>
          </a:p>
          <a:p>
            <a:pPr>
              <a:spcBef>
                <a:spcPct val="60000"/>
              </a:spcBef>
            </a:pPr>
            <a:endParaRPr lang="hu-HU" sz="1200" dirty="0"/>
          </a:p>
          <a:p>
            <a:pPr>
              <a:spcBef>
                <a:spcPct val="60000"/>
              </a:spcBef>
            </a:pPr>
            <a:r>
              <a:rPr lang="hu-HU" sz="1200" dirty="0"/>
              <a:t>Szent István Egyetem Tájépítészeti és Településtervezési Kar</a:t>
            </a:r>
          </a:p>
          <a:p>
            <a:pPr>
              <a:spcBef>
                <a:spcPct val="60000"/>
              </a:spcBef>
            </a:pPr>
            <a:r>
              <a:rPr lang="hu-HU" sz="1200" dirty="0"/>
              <a:t>Településépítészeti Tanszék</a:t>
            </a:r>
          </a:p>
          <a:p>
            <a:pPr>
              <a:spcBef>
                <a:spcPct val="60000"/>
              </a:spcBef>
            </a:pPr>
            <a:r>
              <a:rPr lang="hu-HU" sz="1200" dirty="0"/>
              <a:t>Bathoryne.nagy.ildiko.reka@szie.hu</a:t>
            </a:r>
          </a:p>
          <a:p>
            <a:pPr>
              <a:spcBef>
                <a:spcPct val="60000"/>
              </a:spcBef>
            </a:pPr>
            <a:r>
              <a:rPr lang="hu-HU" sz="1200" dirty="0"/>
              <a:t>+36 20 98 55 672</a:t>
            </a:r>
          </a:p>
          <a:p>
            <a:pPr>
              <a:spcBef>
                <a:spcPct val="60000"/>
              </a:spcBef>
            </a:pPr>
            <a:r>
              <a:rPr lang="hu-HU" sz="1400" dirty="0"/>
              <a:t>	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00593" y="1214422"/>
            <a:ext cx="4643407" cy="124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r>
              <a:rPr lang="hu-HU" sz="2400" b="1" dirty="0">
                <a:solidFill>
                  <a:srgbClr val="74A254"/>
                </a:solidFill>
              </a:rPr>
              <a:t>KÖSZÖNÖM A FIGYELMET!</a:t>
            </a:r>
          </a:p>
          <a:p>
            <a:pPr>
              <a:spcBef>
                <a:spcPct val="60000"/>
              </a:spcBef>
            </a:pPr>
            <a:endParaRPr lang="hu-HU" sz="1600" dirty="0"/>
          </a:p>
          <a:p>
            <a:pPr>
              <a:spcBef>
                <a:spcPct val="60000"/>
              </a:spcBef>
            </a:pPr>
            <a:r>
              <a:rPr lang="hu-HU" sz="1600" dirty="0"/>
              <a:t>	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xmlns="" id="{B21520B9-1ABF-47AF-AFEF-8214BFEC1C30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lcím 2"/>
          <p:cNvSpPr txBox="1">
            <a:spLocks/>
          </p:cNvSpPr>
          <p:nvPr/>
        </p:nvSpPr>
        <p:spPr>
          <a:xfrm>
            <a:off x="323528" y="260648"/>
            <a:ext cx="8208912" cy="576074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Városi csapadékvíz-gazdálkodási gyakorlat  - pazarló!</a:t>
            </a:r>
          </a:p>
          <a:p>
            <a:pPr>
              <a:spcBef>
                <a:spcPct val="60000"/>
              </a:spcBef>
            </a:pPr>
            <a:endParaRPr lang="hu-HU" dirty="0"/>
          </a:p>
          <a:p>
            <a:pPr>
              <a:spcBef>
                <a:spcPct val="60000"/>
              </a:spcBef>
            </a:pPr>
            <a:r>
              <a:rPr lang="hu-HU" dirty="0"/>
              <a:t>1) </a:t>
            </a:r>
            <a:r>
              <a:rPr lang="hu-HU" b="1" dirty="0" err="1"/>
              <a:t>Extermitások</a:t>
            </a:r>
            <a:r>
              <a:rPr lang="hu-HU" b="1" dirty="0"/>
              <a:t> és </a:t>
            </a:r>
            <a:r>
              <a:rPr lang="hu-HU" b="1" dirty="0" err="1"/>
              <a:t>haváriák</a:t>
            </a:r>
            <a:r>
              <a:rPr lang="hu-HU" b="1" dirty="0"/>
              <a:t> gyakorisága nő:</a:t>
            </a:r>
          </a:p>
          <a:p>
            <a:pPr>
              <a:spcBef>
                <a:spcPct val="60000"/>
              </a:spcBef>
            </a:pPr>
            <a:r>
              <a:rPr lang="hu-HU" dirty="0"/>
              <a:t>			- záporok okozta árvizek, nem elegendő 						vízelvezető kapacitás (árvíz)		</a:t>
            </a:r>
          </a:p>
          <a:p>
            <a:pPr>
              <a:spcBef>
                <a:spcPct val="60000"/>
              </a:spcBef>
            </a:pPr>
            <a:r>
              <a:rPr lang="hu-HU" dirty="0"/>
              <a:t>			- aszályos időszakok okozta vízvisszapótlási 					problémák (vízhiány)</a:t>
            </a:r>
          </a:p>
          <a:p>
            <a:pPr>
              <a:spcBef>
                <a:spcPct val="60000"/>
              </a:spcBef>
            </a:pPr>
            <a:r>
              <a:rPr lang="hu-HU" dirty="0"/>
              <a:t>2) </a:t>
            </a:r>
            <a:r>
              <a:rPr lang="hu-HU" b="1" dirty="0"/>
              <a:t>Nem hatékony működés:</a:t>
            </a:r>
          </a:p>
          <a:p>
            <a:pPr>
              <a:spcBef>
                <a:spcPct val="60000"/>
              </a:spcBef>
            </a:pPr>
            <a:r>
              <a:rPr lang="hu-HU" dirty="0"/>
              <a:t>		</a:t>
            </a:r>
            <a:r>
              <a:rPr lang="hu-HU" b="1" dirty="0"/>
              <a:t>2x mozgatjuk a vizet! </a:t>
            </a:r>
            <a:r>
              <a:rPr lang="hu-HU" dirty="0"/>
              <a:t>							</a:t>
            </a:r>
          </a:p>
          <a:p>
            <a:pPr>
              <a:spcBef>
                <a:spcPct val="60000"/>
              </a:spcBef>
            </a:pPr>
            <a:r>
              <a:rPr lang="hu-HU" dirty="0"/>
              <a:t>			- egyszer gyorsan elvezetjük a területről!</a:t>
            </a:r>
          </a:p>
          <a:p>
            <a:pPr>
              <a:spcBef>
                <a:spcPct val="60000"/>
              </a:spcBef>
            </a:pPr>
            <a:r>
              <a:rPr lang="hu-HU" dirty="0"/>
              <a:t>			- majd később öntözővízként visszavezetjük a 				területre (közben tisztítani kell a 							szennyvíztisztítóban!)</a:t>
            </a: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996143" y="5764947"/>
            <a:ext cx="9072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dirty="0">
                <a:solidFill>
                  <a:schemeClr val="bg1"/>
                </a:solidFill>
              </a:rPr>
              <a:t>Hosszúréti-patak, Budapest</a:t>
            </a: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4F1E7B5B-59C3-4FC6-AB10-ACAB43C35F40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63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umok\Egyetem\KSZT\Arculat\ppt template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Cím 1"/>
          <p:cNvSpPr txBox="1">
            <a:spLocks/>
          </p:cNvSpPr>
          <p:nvPr/>
        </p:nvSpPr>
        <p:spPr bwMode="auto">
          <a:xfrm>
            <a:off x="684213" y="5084763"/>
            <a:ext cx="8208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dirty="0"/>
              <a:t> 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827088" y="6308725"/>
            <a:ext cx="7273925" cy="433388"/>
          </a:xfrm>
          <a:prstGeom prst="rect">
            <a:avLst/>
          </a:prstGeom>
        </p:spPr>
        <p:txBody>
          <a:bodyPr/>
          <a:lstStyle/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SZENT ISTVÁN EGYETEM</a:t>
            </a:r>
          </a:p>
          <a:p>
            <a:pPr marL="342900" indent="-324000" fontAlgn="auto">
              <a:spcAft>
                <a:spcPts val="0"/>
              </a:spcAft>
              <a:defRPr/>
            </a:pPr>
            <a:r>
              <a:rPr lang="hu-HU" sz="1300" dirty="0">
                <a:solidFill>
                  <a:schemeClr val="bg1"/>
                </a:solidFill>
                <a:latin typeface="+mn-lt"/>
              </a:rPr>
              <a:t>Tájépítészeti és Településtervezési Kar</a:t>
            </a:r>
          </a:p>
          <a:p>
            <a:pPr marL="342900" indent="-324000" fontAlgn="auto">
              <a:spcAft>
                <a:spcPts val="0"/>
              </a:spcAft>
              <a:defRPr/>
            </a:pPr>
            <a:endParaRPr lang="hu-HU" sz="13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Kép 8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512" y="6264516"/>
            <a:ext cx="857256" cy="593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Kép 14" descr="nyíregháza csatorna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790" b="25769"/>
          <a:stretch/>
        </p:blipFill>
        <p:spPr>
          <a:xfrm>
            <a:off x="1" y="3990182"/>
            <a:ext cx="3154308" cy="210311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r="33788"/>
          <a:stretch/>
        </p:blipFill>
        <p:spPr>
          <a:xfrm>
            <a:off x="4174532" y="1352819"/>
            <a:ext cx="4844055" cy="4840019"/>
          </a:xfrm>
          <a:prstGeom prst="rect">
            <a:avLst/>
          </a:prstGeom>
        </p:spPr>
      </p:pic>
      <p:sp>
        <p:nvSpPr>
          <p:cNvPr id="11" name="Alcím 2">
            <a:extLst>
              <a:ext uri="{FF2B5EF4-FFF2-40B4-BE49-F238E27FC236}">
                <a16:creationId xmlns:a16="http://schemas.microsoft.com/office/drawing/2014/main" xmlns="" id="{2B2C658C-4768-428D-842C-09105818276F}"/>
              </a:ext>
            </a:extLst>
          </p:cNvPr>
          <p:cNvSpPr txBox="1">
            <a:spLocks/>
          </p:cNvSpPr>
          <p:nvPr/>
        </p:nvSpPr>
        <p:spPr>
          <a:xfrm>
            <a:off x="4211638" y="6309320"/>
            <a:ext cx="7272337" cy="433388"/>
          </a:xfrm>
          <a:prstGeom prst="rect">
            <a:avLst/>
          </a:prstGeom>
        </p:spPr>
        <p:txBody>
          <a:bodyPr/>
          <a:lstStyle/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URBACT Online várostalálkozó</a:t>
            </a:r>
          </a:p>
          <a:p>
            <a:pPr marL="342900" indent="-324000">
              <a:defRPr/>
            </a:pPr>
            <a:r>
              <a:rPr lang="hu-HU" sz="1250" b="1" dirty="0">
                <a:solidFill>
                  <a:schemeClr val="bg1"/>
                </a:solidFill>
                <a:latin typeface="Arial Black" panose="020B0A04020102020204" pitchFamily="34" charset="0"/>
              </a:rPr>
              <a:t>2020. december 8.</a:t>
            </a:r>
            <a:endParaRPr lang="hu-HU" sz="13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Alcím 2">
            <a:extLst>
              <a:ext uri="{FF2B5EF4-FFF2-40B4-BE49-F238E27FC236}">
                <a16:creationId xmlns:a16="http://schemas.microsoft.com/office/drawing/2014/main" xmlns="" id="{32ED2CC7-EA77-486B-BF09-D257F3DAEBF6}"/>
              </a:ext>
            </a:extLst>
          </p:cNvPr>
          <p:cNvSpPr txBox="1">
            <a:spLocks/>
          </p:cNvSpPr>
          <p:nvPr/>
        </p:nvSpPr>
        <p:spPr>
          <a:xfrm>
            <a:off x="125413" y="225065"/>
            <a:ext cx="7776592" cy="3096344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333333"/>
                </a:solidFill>
                <a:latin typeface="+mn-lt"/>
              </a:rPr>
              <a:t>Városi csapadékvíz-gazdálkodási gyakorlat  - pazarló!</a:t>
            </a:r>
          </a:p>
          <a:p>
            <a:pPr>
              <a:spcBef>
                <a:spcPct val="60000"/>
              </a:spcBef>
            </a:pPr>
            <a:r>
              <a:rPr lang="hu-HU" dirty="0"/>
              <a:t>		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b="1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dirty="0">
              <a:solidFill>
                <a:srgbClr val="333333"/>
              </a:solidFill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3774425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5903</TotalTime>
  <Words>1745</Words>
  <Application>Microsoft Office PowerPoint</Application>
  <PresentationFormat>Diavetítés a képernyőre (4:3 oldalarány)</PresentationFormat>
  <Paragraphs>579</Paragraphs>
  <Slides>74</Slides>
  <Notes>51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85" baseType="lpstr">
      <vt:lpstr>Adobe Hebrew</vt:lpstr>
      <vt:lpstr>Arial</vt:lpstr>
      <vt:lpstr>Arial Black</vt:lpstr>
      <vt:lpstr>Arial Narrow</vt:lpstr>
      <vt:lpstr>Calibri</vt:lpstr>
      <vt:lpstr>DINPro-Light</vt:lpstr>
      <vt:lpstr>Gill Sans MT</vt:lpstr>
      <vt:lpstr>Times New Roman</vt:lpstr>
      <vt:lpstr>Wingdings</vt:lpstr>
      <vt:lpstr>Alapértelmezett terv</vt:lpstr>
      <vt:lpstr>Image</vt:lpstr>
      <vt:lpstr>PowerPoint bemutató</vt:lpstr>
      <vt:lpstr>PowerPoint bemutató</vt:lpstr>
      <vt:lpstr>SZEMELVÉNYEK A FŐVÁROSI KUTATÁS EREDMÉNYEIBŐL: Zöldfelületi intenzitás változás  (1992-2015)</vt:lpstr>
      <vt:lpstr>SZEMELVÉNYEK A FŐVÁROSI KUTATÁS EREDMÉNYEIBŐL :  Felszínhőmérséklet térképezés (2016) és összevetése a zöldfelületi intenzitás változással</vt:lpstr>
      <vt:lpstr>SZEMELVÉNYEK A FŐVÁROSI KUTATÁS EREDMÉNYEIBŐL:  Zöldterületi (közcélú közhasználatú ZI) ellátottság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Bo01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csapadékvíz felszíni szikkasztásához 50 %-kal több helyre van szükség, mint a felszín alatti szikkasztáshoz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Augustenborg városnegyed, Malmö, Svédország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Hagyományos vizesárok kertvárosias/falusias környezetben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BCE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Integrált tervezési megoldások a csapadékvíz kezelésben</dc:title>
  <dc:creator>Almási Balázs</dc:creator>
  <cp:lastModifiedBy>Nagy Ildikó Réka</cp:lastModifiedBy>
  <cp:revision>196</cp:revision>
  <cp:lastPrinted>2016-09-21T09:27:31Z</cp:lastPrinted>
  <dcterms:created xsi:type="dcterms:W3CDTF">2009-03-22T09:53:56Z</dcterms:created>
  <dcterms:modified xsi:type="dcterms:W3CDTF">2020-12-08T07:21:01Z</dcterms:modified>
</cp:coreProperties>
</file>